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56C971-2613-85A0-02E9-018B28300D40}" v="1" dt="2026-07-30T03:26:36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Visual: Connected enterprise campus and data center at dusk; generated with OpenAI image generation for this SA-G presentation, 2026-07-29.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Visual: Executive team aligning on a technology action plan; generated with OpenAI image generation for this SA-G presentation, 2026-07-29.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sources; content supplied by Sealey Advisory Group.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Visual: Executive team overlooking connected enterprise infrastructure; generated with OpenAI image generation for this SA-G presentation, 2026-07-29.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sources; content supplied by Sealey Advisory Group.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Visual: Enterprise data center and connected campus; generated with OpenAI image generation for this SA-G presentation, 2026-07-29.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sources; content supplied by Sealey Advisory Group.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Visual: Executive technology partner alignment meeting; generated with OpenAI image generation for this SA-G presentation, 2026-07-29.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Visual: Global enterprise connectivity and cloud infrastructure; generated with OpenAI image generation for this SA-G presentation, 2026-07-29.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Visual: Connected campus and venue district with secure wireless coverage; generated with OpenAI image generation for this SA-G presentation, 2026-07-29.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16ED87-5618-4618-BD05-D0C72917410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762750" cy="6858000"/>
          </a:xfrm>
          <a:prstGeom prst="rect">
            <a:avLst/>
          </a:prstGeom>
          <a:gradFill>
            <a:gsLst>
              <a:gs pos="0">
                <a:srgbClr val="031C30">
                  <a:alpha val="100000"/>
                </a:srgbClr>
              </a:gs>
              <a:gs pos="68000">
                <a:srgbClr val="031C30">
                  <a:alpha val="93000"/>
                </a:srgbClr>
              </a:gs>
              <a:gs pos="100000">
                <a:srgbClr val="031C30">
                  <a:alpha val="25000"/>
                </a:srgbClr>
              </a:gs>
            </a:gsLst>
            <a:lin ang="0"/>
          </a:gradFill>
          <a:ln w="0">
            <a:noFill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3FFCB0-DC7E-4960-B6BD-6E3DDDC6C3D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2875" cy="68580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05BCFE-0762-45E5-8593-2DA0B02E5D07}"/>
              </a:ext>
            </a:extLst>
          </p:cNvPr>
          <p:cNvSpPr>
            <a:spLocks noGrp="1"/>
          </p:cNvSpPr>
          <p:nvPr/>
        </p:nvSpPr>
        <p:spPr>
          <a:xfrm>
            <a:off x="1524000" y="295275"/>
            <a:ext cx="2476500" cy="1905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/>
          <a:lstStyle/>
          <a:p>
            <a:pPr algn="l">
              <a:buNone/>
              <a:defRPr sz="825" b="1">
                <a:solidFill>
                  <a:srgbClr val="D9E4EB"/>
                </a:solidFill>
              </a:defRPr>
            </a:pP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E94BE1-BEBC-4798-AFC6-38564074291D}"/>
              </a:ext>
            </a:extLst>
          </p:cNvPr>
          <p:cNvSpPr>
            <a:spLocks noGrp="1"/>
          </p:cNvSpPr>
          <p:nvPr/>
        </p:nvSpPr>
        <p:spPr>
          <a:xfrm>
            <a:off x="590550" y="1352550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EXECUTIVE LEAVE-BEHIND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5D1B33-6F24-4ECC-A709-3DA3972A0232}"/>
              </a:ext>
            </a:extLst>
          </p:cNvPr>
          <p:cNvSpPr>
            <a:spLocks noGrp="1"/>
          </p:cNvSpPr>
          <p:nvPr/>
        </p:nvSpPr>
        <p:spPr>
          <a:xfrm>
            <a:off x="590550" y="1676400"/>
            <a:ext cx="5810250" cy="1638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Technology decisions</a:t>
            </a:r>
          </a:p>
          <a:p>
            <a:pPr algn="l">
              <a:buNone/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with the client at the center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9EE8A4-77BA-43B0-A602-6F62FB824097}"/>
              </a:ext>
            </a:extLst>
          </p:cNvPr>
          <p:cNvSpPr>
            <a:spLocks noGrp="1"/>
          </p:cNvSpPr>
          <p:nvPr/>
        </p:nvSpPr>
        <p:spPr>
          <a:xfrm>
            <a:off x="609600" y="3390900"/>
            <a:ext cx="5619750" cy="4572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0">
                <a:solidFill>
                  <a:srgbClr val="D9E4EB"/>
                </a:solidFill>
              </a:defRPr>
            </a:pPr>
            <a:r>
              <a:rPr sz="1425" b="0">
                <a:solidFill>
                  <a:srgbClr val="D9E4EB"/>
                </a:solidFill>
              </a:rPr>
              <a:t>Independent strategy • ecosystem orchestration • accountable execution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3D600A-511A-4624-A05D-7BC2B1B659C3}"/>
              </a:ext>
            </a:extLst>
          </p:cNvPr>
          <p:cNvSpPr>
            <a:spLocks noGrp="1"/>
          </p:cNvSpPr>
          <p:nvPr/>
        </p:nvSpPr>
        <p:spPr>
          <a:xfrm>
            <a:off x="609600" y="4057650"/>
            <a:ext cx="1066800" cy="381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E730E0-3F6E-4CD8-BD28-D9B8A4B54078}"/>
              </a:ext>
            </a:extLst>
          </p:cNvPr>
          <p:cNvSpPr>
            <a:spLocks noGrp="1"/>
          </p:cNvSpPr>
          <p:nvPr/>
        </p:nvSpPr>
        <p:spPr>
          <a:xfrm>
            <a:off x="609600" y="4362450"/>
            <a:ext cx="447675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E3C985"/>
                </a:solidFill>
              </a:defRPr>
            </a:pPr>
            <a:r>
              <a:rPr sz="1350" b="1">
                <a:solidFill>
                  <a:srgbClr val="E3C985"/>
                </a:solidFill>
              </a:rPr>
              <a:t>SEALEY ADVISORY GROUP, LLC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E6D713-0CCF-4135-A12E-60E2E540D59A}"/>
              </a:ext>
            </a:extLst>
          </p:cNvPr>
          <p:cNvSpPr>
            <a:spLocks noGrp="1"/>
          </p:cNvSpPr>
          <p:nvPr/>
        </p:nvSpPr>
        <p:spPr>
          <a:xfrm>
            <a:off x="609600" y="4733925"/>
            <a:ext cx="3714750" cy="2476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Gregg Sealey  |  Founder &amp; CEO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A5875F-E8E2-4CC5-BE8D-2701EBC2EF28}"/>
              </a:ext>
            </a:extLst>
          </p:cNvPr>
          <p:cNvSpPr>
            <a:spLocks noGrp="1"/>
          </p:cNvSpPr>
          <p:nvPr/>
        </p:nvSpPr>
        <p:spPr>
          <a:xfrm>
            <a:off x="609600" y="5924550"/>
            <a:ext cx="542925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Strategy   •   Advisory   •   Connection   •   Execution</a:t>
            </a:r>
          </a:p>
        </p:txBody>
      </p:sp>
      <p:pic>
        <p:nvPicPr>
          <p:cNvPr id="27" name="SA-G Corporate Logo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22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8CF95C7-298B-4B99-811A-E189063B00B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239000" cy="6858000"/>
          </a:xfrm>
          <a:prstGeom prst="rect">
            <a:avLst/>
          </a:prstGeom>
          <a:gradFill>
            <a:gsLst>
              <a:gs pos="0">
                <a:srgbClr val="031C30">
                  <a:alpha val="100000"/>
                </a:srgbClr>
              </a:gs>
              <a:gs pos="68000">
                <a:srgbClr val="031C30">
                  <a:alpha val="92000"/>
                </a:srgbClr>
              </a:gs>
              <a:gs pos="100000">
                <a:srgbClr val="031C30">
                  <a:alpha val="14000"/>
                </a:srgbClr>
              </a:gs>
            </a:gsLst>
            <a:lin ang="0"/>
          </a:gradFill>
          <a:ln w="0">
            <a:noFill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07816B-5478-4F80-A922-517B441E8BC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2875" cy="68580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20C3DA-0147-4133-9768-FD14ABFD3AE6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D9E4EB"/>
                </a:solidFill>
              </a:defRPr>
            </a:pPr>
            <a:r>
              <a:rPr sz="825" b="1">
                <a:solidFill>
                  <a:srgbClr val="D9E4EB"/>
                </a:solidFill>
              </a:rPr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D6710E-DEDE-4DB3-8716-5CE1F51FCEA9}"/>
              </a:ext>
            </a:extLst>
          </p:cNvPr>
          <p:cNvSpPr>
            <a:spLocks noGrp="1"/>
          </p:cNvSpPr>
          <p:nvPr/>
        </p:nvSpPr>
        <p:spPr>
          <a:xfrm>
            <a:off x="590550" y="1152525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NEXT STEP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F6E350-A735-48FC-ADBD-686A082F830A}"/>
              </a:ext>
            </a:extLst>
          </p:cNvPr>
          <p:cNvSpPr>
            <a:spLocks noGrp="1"/>
          </p:cNvSpPr>
          <p:nvPr/>
        </p:nvSpPr>
        <p:spPr>
          <a:xfrm>
            <a:off x="590550" y="1466850"/>
            <a:ext cx="590550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Turn today’s conversation</a:t>
            </a:r>
          </a:p>
          <a:p>
            <a:pPr algn="l">
              <a:buNone/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into a clear action plan.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B4AB03-26F8-4794-8D1B-CFD55D484692}"/>
              </a:ext>
            </a:extLst>
          </p:cNvPr>
          <p:cNvSpPr>
            <a:spLocks noGrp="1"/>
          </p:cNvSpPr>
          <p:nvPr/>
        </p:nvSpPr>
        <p:spPr>
          <a:xfrm>
            <a:off x="609600" y="2647950"/>
            <a:ext cx="5381625" cy="723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D9E4EB"/>
                </a:solidFill>
              </a:defRPr>
            </a:pPr>
            <a:r>
              <a:rPr sz="1350" b="0">
                <a:solidFill>
                  <a:srgbClr val="D9E4EB"/>
                </a:solidFill>
              </a:rPr>
              <a:t>A focused working session will confirm priorities, stakeholders, constraints and the decisions required next.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57E09C-F819-4EFE-871B-9784CC0F67B0}"/>
              </a:ext>
            </a:extLst>
          </p:cNvPr>
          <p:cNvSpPr>
            <a:spLocks noGrp="1"/>
          </p:cNvSpPr>
          <p:nvPr/>
        </p:nvSpPr>
        <p:spPr>
          <a:xfrm>
            <a:off x="609600" y="37147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E3C985"/>
                </a:solidFill>
              </a:defRPr>
            </a:pPr>
            <a:r>
              <a:rPr sz="1125" b="1">
                <a:solidFill>
                  <a:srgbClr val="E3C985"/>
                </a:solidFill>
              </a:rPr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800D8C-0F30-4776-9923-B98BF319A5F0}"/>
              </a:ext>
            </a:extLst>
          </p:cNvPr>
          <p:cNvSpPr>
            <a:spLocks noGrp="1"/>
          </p:cNvSpPr>
          <p:nvPr/>
        </p:nvSpPr>
        <p:spPr>
          <a:xfrm>
            <a:off x="1200150" y="3695700"/>
            <a:ext cx="142875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CONFIRM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FF3AB3-4641-4EE7-9A04-1224130F6E4C}"/>
              </a:ext>
            </a:extLst>
          </p:cNvPr>
          <p:cNvSpPr>
            <a:spLocks noGrp="1"/>
          </p:cNvSpPr>
          <p:nvPr/>
        </p:nvSpPr>
        <p:spPr>
          <a:xfrm>
            <a:off x="2724150" y="3714750"/>
            <a:ext cx="31432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125" b="0">
                <a:solidFill>
                  <a:srgbClr val="D9E4EB"/>
                </a:solidFill>
              </a:defRPr>
            </a:pPr>
            <a:r>
              <a:rPr sz="1125" b="0">
                <a:solidFill>
                  <a:srgbClr val="D9E4EB"/>
                </a:solidFill>
              </a:rPr>
              <a:t>Business outcome and executive sponsor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38C3FC-0957-4AE7-8889-801C0EE08560}"/>
              </a:ext>
            </a:extLst>
          </p:cNvPr>
          <p:cNvSpPr>
            <a:spLocks noGrp="1"/>
          </p:cNvSpPr>
          <p:nvPr/>
        </p:nvSpPr>
        <p:spPr>
          <a:xfrm>
            <a:off x="609600" y="43434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E3C985"/>
                </a:solidFill>
              </a:defRPr>
            </a:pPr>
            <a:r>
              <a:rPr sz="1125" b="1">
                <a:solidFill>
                  <a:srgbClr val="E3C985"/>
                </a:solidFill>
              </a:rPr>
              <a:t>02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DEDB2-FA87-43BF-931D-F69F91C20EA9}"/>
              </a:ext>
            </a:extLst>
          </p:cNvPr>
          <p:cNvSpPr>
            <a:spLocks noGrp="1"/>
          </p:cNvSpPr>
          <p:nvPr/>
        </p:nvSpPr>
        <p:spPr>
          <a:xfrm>
            <a:off x="1200150" y="4324350"/>
            <a:ext cx="142875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ASSESS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8E8CE4-2E6B-49C6-B323-545A70B5598F}"/>
              </a:ext>
            </a:extLst>
          </p:cNvPr>
          <p:cNvSpPr>
            <a:spLocks noGrp="1"/>
          </p:cNvSpPr>
          <p:nvPr/>
        </p:nvSpPr>
        <p:spPr>
          <a:xfrm>
            <a:off x="2724150" y="4343400"/>
            <a:ext cx="31432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125" b="0">
                <a:solidFill>
                  <a:srgbClr val="D9E4EB"/>
                </a:solidFill>
              </a:defRPr>
            </a:pPr>
            <a:r>
              <a:rPr sz="1125" b="0">
                <a:solidFill>
                  <a:srgbClr val="D9E4EB"/>
                </a:solidFill>
              </a:rPr>
              <a:t>Current state, risk and dependencies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D435C7-20C1-48DC-8DDD-552E5E1ED04F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E3C985"/>
                </a:solidFill>
              </a:defRPr>
            </a:pPr>
            <a:r>
              <a:rPr sz="1125" b="1">
                <a:solidFill>
                  <a:srgbClr val="E3C985"/>
                </a:solidFill>
              </a:rPr>
              <a:t>03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3C970F-CAD7-4A33-9FFF-61B499F62766}"/>
              </a:ext>
            </a:extLst>
          </p:cNvPr>
          <p:cNvSpPr>
            <a:spLocks noGrp="1"/>
          </p:cNvSpPr>
          <p:nvPr/>
        </p:nvSpPr>
        <p:spPr>
          <a:xfrm>
            <a:off x="1200150" y="4953000"/>
            <a:ext cx="142875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PRIORITIZE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AB9853-6FBD-4263-8452-78FCA5B80FA2}"/>
              </a:ext>
            </a:extLst>
          </p:cNvPr>
          <p:cNvSpPr>
            <a:spLocks noGrp="1"/>
          </p:cNvSpPr>
          <p:nvPr/>
        </p:nvSpPr>
        <p:spPr>
          <a:xfrm>
            <a:off x="2724150" y="4972050"/>
            <a:ext cx="31432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125" b="0">
                <a:solidFill>
                  <a:srgbClr val="D9E4EB"/>
                </a:solidFill>
              </a:defRPr>
            </a:pPr>
            <a:r>
              <a:rPr sz="1125" b="0">
                <a:solidFill>
                  <a:srgbClr val="D9E4EB"/>
                </a:solidFill>
              </a:rPr>
              <a:t>Near-term actions and strategic roadmap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024A82C-C4BB-475F-BDFF-1731C54CE6F4}"/>
              </a:ext>
            </a:extLst>
          </p:cNvPr>
          <p:cNvSpPr>
            <a:spLocks noGrp="1"/>
          </p:cNvSpPr>
          <p:nvPr/>
        </p:nvSpPr>
        <p:spPr>
          <a:xfrm>
            <a:off x="590550" y="5829300"/>
            <a:ext cx="5619750" cy="457200"/>
          </a:xfrm>
          <a:prstGeom prst="roundRect">
            <a:avLst>
              <a:gd name="adj" fmla="val 16667"/>
            </a:avLst>
          </a:prstGeom>
          <a:solidFill>
            <a:srgbClr val="0D456C">
              <a:alpha val="86000"/>
            </a:srgbClr>
          </a:solidFill>
          <a:ln w="9525">
            <a:solidFill>
              <a:srgbClr val="3E6A86">
                <a:alpha val="80000"/>
              </a:srgbClr>
            </a:solidFill>
            <a:prstDash val="solid"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90911DA-2465-42AF-B738-F483E878D94C}"/>
              </a:ext>
            </a:extLst>
          </p:cNvPr>
          <p:cNvSpPr>
            <a:spLocks noGrp="1"/>
          </p:cNvSpPr>
          <p:nvPr/>
        </p:nvSpPr>
        <p:spPr>
          <a:xfrm>
            <a:off x="781050" y="5953125"/>
            <a:ext cx="28575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Gregg Sealey  |  Founder &amp; CEO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76CD65-8D99-4C3C-A89E-CFEC9A4C0335}"/>
              </a:ext>
            </a:extLst>
          </p:cNvPr>
          <p:cNvSpPr>
            <a:spLocks noGrp="1"/>
          </p:cNvSpPr>
          <p:nvPr/>
        </p:nvSpPr>
        <p:spPr>
          <a:xfrm>
            <a:off x="4171950" y="5953125"/>
            <a:ext cx="17907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E3C985"/>
                </a:solidFill>
              </a:defRPr>
            </a:pPr>
            <a:r>
              <a:rPr sz="1200" b="1">
                <a:solidFill>
                  <a:srgbClr val="E3C985"/>
                </a:solidFill>
              </a:rPr>
              <a:t>www.sa-g.com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BDE846-E850-454F-91FB-A4C4CF48F120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B9CAD5">
              <a:alpha val="35000"/>
            </a:srgbClr>
          </a:solidFill>
          <a:ln w="0"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928FE3-6F89-432A-8279-508F6CA66264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D9E4EB"/>
                </a:solidFill>
              </a:defRPr>
            </a:pPr>
            <a:r>
              <a:rPr sz="675" b="1">
                <a:solidFill>
                  <a:srgbClr val="D9E4EB"/>
                </a:solidFill>
              </a:rPr>
              <a:t>CLIENT-FIRST TECHNOLOGY ADVISORY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287C86-A7BD-483A-B9B4-54DC548D9580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D9E4EB"/>
                </a:solidFill>
              </a:defRPr>
            </a:pPr>
            <a:r>
              <a:rPr sz="750" b="1">
                <a:solidFill>
                  <a:srgbClr val="D9E4EB"/>
                </a:solidFill>
              </a:rPr>
              <a:t>www.sa-g.com</a:t>
            </a:r>
          </a:p>
        </p:txBody>
      </p:sp>
      <p:pic>
        <p:nvPicPr>
          <p:cNvPr id="50" name="SA-G Corporate Logo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39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149C99-F5BF-4D8F-B539-E8A23958365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057650" cy="6858000"/>
          </a:xfrm>
          <a:prstGeom prst="rect">
            <a:avLst/>
          </a:prstGeom>
          <a:solidFill>
            <a:srgbClr val="072B49"/>
          </a:solidFill>
          <a:ln w="0">
            <a:noFill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4B532F-C29C-4892-B1B3-AA3E05812283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D9E4EB"/>
                </a:solidFill>
              </a:defRPr>
            </a:pPr>
            <a:r>
              <a:rPr sz="825" b="1">
                <a:solidFill>
                  <a:srgbClr val="D9E4EB"/>
                </a:solidFill>
              </a:rPr>
              <a:t>02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DC5BE9-9838-41D5-B58F-F1CDA0C2469A}"/>
              </a:ext>
            </a:extLst>
          </p:cNvPr>
          <p:cNvSpPr>
            <a:spLocks noGrp="1"/>
          </p:cNvSpPr>
          <p:nvPr/>
        </p:nvSpPr>
        <p:spPr>
          <a:xfrm>
            <a:off x="514350" y="1295400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OUR PROMISE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CC45C2-347D-4011-B077-816C96CAD030}"/>
              </a:ext>
            </a:extLst>
          </p:cNvPr>
          <p:cNvSpPr>
            <a:spLocks noGrp="1"/>
          </p:cNvSpPr>
          <p:nvPr/>
        </p:nvSpPr>
        <p:spPr>
          <a:xfrm>
            <a:off x="514350" y="1676400"/>
            <a:ext cx="314325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Your priorities</a:t>
            </a:r>
          </a:p>
          <a:p>
            <a:pPr algn="l">
              <a:buNone/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lead every decision.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783E7D-AA66-4533-8D4B-3DEB0C802220}"/>
              </a:ext>
            </a:extLst>
          </p:cNvPr>
          <p:cNvSpPr>
            <a:spLocks noGrp="1"/>
          </p:cNvSpPr>
          <p:nvPr/>
        </p:nvSpPr>
        <p:spPr>
          <a:xfrm>
            <a:off x="533400" y="3143250"/>
            <a:ext cx="3000375" cy="12382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D9E4EB"/>
                </a:solidFill>
              </a:defRPr>
            </a:pPr>
            <a:r>
              <a:rPr sz="1350" b="0">
                <a:solidFill>
                  <a:srgbClr val="D9E4EB"/>
                </a:solidFill>
              </a:rPr>
              <a:t>SA‑G acts as an extension of your leadership team—bringing clarity, objectivity and experienced coordination.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A7055-8582-44B5-81BA-1BC15CFF4795}"/>
              </a:ext>
            </a:extLst>
          </p:cNvPr>
          <p:cNvSpPr>
            <a:spLocks noGrp="1"/>
          </p:cNvSpPr>
          <p:nvPr/>
        </p:nvSpPr>
        <p:spPr>
          <a:xfrm>
            <a:off x="533400" y="4810125"/>
            <a:ext cx="762000" cy="381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11CBA8-486D-4DC5-8ED0-6EF8A8A4D2A2}"/>
              </a:ext>
            </a:extLst>
          </p:cNvPr>
          <p:cNvSpPr>
            <a:spLocks noGrp="1"/>
          </p:cNvSpPr>
          <p:nvPr/>
        </p:nvSpPr>
        <p:spPr>
          <a:xfrm>
            <a:off x="533400" y="5105400"/>
            <a:ext cx="2667000" cy="666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875" b="1">
                <a:solidFill>
                  <a:srgbClr val="E3C985"/>
                </a:solidFill>
              </a:defRPr>
            </a:pPr>
            <a:r>
              <a:rPr sz="1875" b="1">
                <a:solidFill>
                  <a:srgbClr val="E3C985"/>
                </a:solidFill>
              </a:rPr>
              <a:t>CLIENT FIRST.</a:t>
            </a:r>
          </a:p>
          <a:p>
            <a:pPr algn="l">
              <a:buNone/>
              <a:defRPr sz="1875" b="1">
                <a:solidFill>
                  <a:srgbClr val="E3C985"/>
                </a:solidFill>
              </a:defRPr>
            </a:pPr>
            <a:r>
              <a:rPr sz="1875" b="1">
                <a:solidFill>
                  <a:srgbClr val="E3C985"/>
                </a:solidFill>
              </a:rPr>
              <a:t>ALWAYS.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39796A-5670-4BD6-95CD-3B18430D5D37}"/>
              </a:ext>
            </a:extLst>
          </p:cNvPr>
          <p:cNvSpPr>
            <a:spLocks noGrp="1"/>
          </p:cNvSpPr>
          <p:nvPr/>
        </p:nvSpPr>
        <p:spPr>
          <a:xfrm>
            <a:off x="4619625" y="1219200"/>
            <a:ext cx="5905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8A25A"/>
                </a:solidFill>
              </a:defRPr>
            </a:pPr>
            <a:r>
              <a:rPr sz="1275" b="1">
                <a:solidFill>
                  <a:srgbClr val="C8A25A"/>
                </a:solidFill>
              </a:rPr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4C9DED-AAB4-436B-BFE6-03F6D6F37BD8}"/>
              </a:ext>
            </a:extLst>
          </p:cNvPr>
          <p:cNvSpPr>
            <a:spLocks noGrp="1"/>
          </p:cNvSpPr>
          <p:nvPr/>
        </p:nvSpPr>
        <p:spPr>
          <a:xfrm>
            <a:off x="5286375" y="1333500"/>
            <a:ext cx="914400" cy="1905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A1B416-EE98-4754-8F39-93A2F641B7FA}"/>
              </a:ext>
            </a:extLst>
          </p:cNvPr>
          <p:cNvSpPr>
            <a:spLocks noGrp="1"/>
          </p:cNvSpPr>
          <p:nvPr/>
        </p:nvSpPr>
        <p:spPr>
          <a:xfrm>
            <a:off x="6496050" y="1200150"/>
            <a:ext cx="2286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STRATEGY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55684A-CB38-45D1-9856-D22919DA8F7F}"/>
              </a:ext>
            </a:extLst>
          </p:cNvPr>
          <p:cNvSpPr>
            <a:spLocks noGrp="1"/>
          </p:cNvSpPr>
          <p:nvPr/>
        </p:nvSpPr>
        <p:spPr>
          <a:xfrm>
            <a:off x="6496050" y="1590675"/>
            <a:ext cx="4191000" cy="495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63717D"/>
                </a:solidFill>
              </a:defRPr>
            </a:pPr>
            <a:r>
              <a:rPr sz="1275" b="0">
                <a:solidFill>
                  <a:srgbClr val="63717D"/>
                </a:solidFill>
              </a:rPr>
              <a:t>Define the business outcome before selecting the solution.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43BCAE-16EC-484F-BAC4-3E37C3AFA7FE}"/>
              </a:ext>
            </a:extLst>
          </p:cNvPr>
          <p:cNvSpPr>
            <a:spLocks noGrp="1"/>
          </p:cNvSpPr>
          <p:nvPr/>
        </p:nvSpPr>
        <p:spPr>
          <a:xfrm>
            <a:off x="4619625" y="2476500"/>
            <a:ext cx="5905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8A25A"/>
                </a:solidFill>
              </a:defRPr>
            </a:pPr>
            <a:r>
              <a:rPr sz="1275" b="1">
                <a:solidFill>
                  <a:srgbClr val="C8A25A"/>
                </a:solidFill>
              </a:rPr>
              <a:t>02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C283B6-12BF-4DFC-9496-13F38ECDE114}"/>
              </a:ext>
            </a:extLst>
          </p:cNvPr>
          <p:cNvSpPr>
            <a:spLocks noGrp="1"/>
          </p:cNvSpPr>
          <p:nvPr/>
        </p:nvSpPr>
        <p:spPr>
          <a:xfrm>
            <a:off x="5286375" y="2590800"/>
            <a:ext cx="914400" cy="1905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5885C1-5CB4-4BCE-B47F-7759C76D35BD}"/>
              </a:ext>
            </a:extLst>
          </p:cNvPr>
          <p:cNvSpPr>
            <a:spLocks noGrp="1"/>
          </p:cNvSpPr>
          <p:nvPr/>
        </p:nvSpPr>
        <p:spPr>
          <a:xfrm>
            <a:off x="6496050" y="2457450"/>
            <a:ext cx="2286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ADVISORY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95D261-E8F9-4CC9-887A-1E9E5B011338}"/>
              </a:ext>
            </a:extLst>
          </p:cNvPr>
          <p:cNvSpPr>
            <a:spLocks noGrp="1"/>
          </p:cNvSpPr>
          <p:nvPr/>
        </p:nvSpPr>
        <p:spPr>
          <a:xfrm>
            <a:off x="6496050" y="2847975"/>
            <a:ext cx="4191000" cy="495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63717D"/>
                </a:solidFill>
              </a:defRPr>
            </a:pPr>
            <a:r>
              <a:rPr sz="1275" b="0">
                <a:solidFill>
                  <a:srgbClr val="63717D"/>
                </a:solidFill>
              </a:rPr>
              <a:t>Provide independent guidance across vendors, budgets and risk.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A390C-26A3-4F83-9329-921D583DAD06}"/>
              </a:ext>
            </a:extLst>
          </p:cNvPr>
          <p:cNvSpPr>
            <a:spLocks noGrp="1"/>
          </p:cNvSpPr>
          <p:nvPr/>
        </p:nvSpPr>
        <p:spPr>
          <a:xfrm>
            <a:off x="4619625" y="3733800"/>
            <a:ext cx="5905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8A25A"/>
                </a:solidFill>
              </a:defRPr>
            </a:pPr>
            <a:r>
              <a:rPr sz="1275" b="1">
                <a:solidFill>
                  <a:srgbClr val="C8A25A"/>
                </a:solidFill>
              </a:rPr>
              <a:t>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9A9C40-2262-4C51-8025-703C660C8FE6}"/>
              </a:ext>
            </a:extLst>
          </p:cNvPr>
          <p:cNvSpPr>
            <a:spLocks noGrp="1"/>
          </p:cNvSpPr>
          <p:nvPr/>
        </p:nvSpPr>
        <p:spPr>
          <a:xfrm>
            <a:off x="5286375" y="3848100"/>
            <a:ext cx="914400" cy="1905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42D9A72-D553-4167-9C26-293697795090}"/>
              </a:ext>
            </a:extLst>
          </p:cNvPr>
          <p:cNvSpPr>
            <a:spLocks noGrp="1"/>
          </p:cNvSpPr>
          <p:nvPr/>
        </p:nvSpPr>
        <p:spPr>
          <a:xfrm>
            <a:off x="6496050" y="3714750"/>
            <a:ext cx="2286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CONNECTION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CD3D61-625B-418F-91AF-6DD0AFABE728}"/>
              </a:ext>
            </a:extLst>
          </p:cNvPr>
          <p:cNvSpPr>
            <a:spLocks noGrp="1"/>
          </p:cNvSpPr>
          <p:nvPr/>
        </p:nvSpPr>
        <p:spPr>
          <a:xfrm>
            <a:off x="6496050" y="4105275"/>
            <a:ext cx="4191000" cy="495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63717D"/>
                </a:solidFill>
              </a:defRPr>
            </a:pPr>
            <a:r>
              <a:rPr sz="1275" b="0">
                <a:solidFill>
                  <a:srgbClr val="63717D"/>
                </a:solidFill>
              </a:rPr>
              <a:t>Align the right specialists, integrators and service providers.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E8C603-08AE-4E5C-A4FB-AE700E8E576C}"/>
              </a:ext>
            </a:extLst>
          </p:cNvPr>
          <p:cNvSpPr>
            <a:spLocks noGrp="1"/>
          </p:cNvSpPr>
          <p:nvPr/>
        </p:nvSpPr>
        <p:spPr>
          <a:xfrm>
            <a:off x="4619625" y="4991100"/>
            <a:ext cx="59055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C8A25A"/>
                </a:solidFill>
              </a:defRPr>
            </a:pPr>
            <a:r>
              <a:rPr sz="1275" b="1">
                <a:solidFill>
                  <a:srgbClr val="C8A25A"/>
                </a:solidFill>
              </a:rPr>
              <a:t>04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4EC84C7-52C8-4E07-8C63-072D23642009}"/>
              </a:ext>
            </a:extLst>
          </p:cNvPr>
          <p:cNvSpPr>
            <a:spLocks noGrp="1"/>
          </p:cNvSpPr>
          <p:nvPr/>
        </p:nvSpPr>
        <p:spPr>
          <a:xfrm>
            <a:off x="5286375" y="5105400"/>
            <a:ext cx="914400" cy="19050"/>
          </a:xfrm>
          <a:prstGeom prst="rect">
            <a:avLst/>
          </a:prstGeom>
          <a:solidFill>
            <a:srgbClr val="1B7780"/>
          </a:solidFill>
          <a:ln w="0">
            <a:noFill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A07D6D-EEE9-4D85-82DC-B5FE03CA7209}"/>
              </a:ext>
            </a:extLst>
          </p:cNvPr>
          <p:cNvSpPr>
            <a:spLocks noGrp="1"/>
          </p:cNvSpPr>
          <p:nvPr/>
        </p:nvSpPr>
        <p:spPr>
          <a:xfrm>
            <a:off x="6496050" y="4972050"/>
            <a:ext cx="2286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EXECUTION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9B3139-B931-4B26-A9F3-81D75A3AFAFC}"/>
              </a:ext>
            </a:extLst>
          </p:cNvPr>
          <p:cNvSpPr>
            <a:spLocks noGrp="1"/>
          </p:cNvSpPr>
          <p:nvPr/>
        </p:nvSpPr>
        <p:spPr>
          <a:xfrm>
            <a:off x="6496050" y="5362575"/>
            <a:ext cx="4191000" cy="495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63717D"/>
                </a:solidFill>
              </a:defRPr>
            </a:pPr>
            <a:r>
              <a:rPr sz="1275" b="0">
                <a:solidFill>
                  <a:srgbClr val="63717D"/>
                </a:solidFill>
              </a:rPr>
              <a:t>Maintain accountability from decision through delivery.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8C0B95-E01F-490C-930B-1F36137343C1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D6DEE4"/>
          </a:solidFill>
          <a:ln w="0">
            <a:noFill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99D15B-3BBD-4EE4-86B7-BA8F63517DF8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63717D"/>
                </a:solidFill>
              </a:defRPr>
            </a:pPr>
            <a:r>
              <a:rPr sz="675" b="1">
                <a:solidFill>
                  <a:srgbClr val="63717D"/>
                </a:solidFill>
              </a:rPr>
              <a:t>CLIENT-FIRST TECHNOLOGY ADVISORY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DF95B1-9A39-4A67-8A38-FE4F59D59800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63717D"/>
                </a:solidFill>
              </a:defRPr>
            </a:pPr>
            <a:r>
              <a:rPr sz="750" b="1">
                <a:solidFill>
                  <a:srgbClr val="63717D"/>
                </a:solidFill>
              </a:rPr>
              <a:t>www.sa-g.com</a:t>
            </a:r>
          </a:p>
        </p:txBody>
      </p:sp>
      <p:pic>
        <p:nvPicPr>
          <p:cNvPr id="57" name="SA-G Corporate Logo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70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F3E844-2D00-47A6-8E96-50EAD36CC13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239000" cy="6858000"/>
          </a:xfrm>
          <a:prstGeom prst="rect">
            <a:avLst/>
          </a:prstGeom>
          <a:gradFill>
            <a:gsLst>
              <a:gs pos="0">
                <a:srgbClr val="031C30">
                  <a:alpha val="100000"/>
                </a:srgbClr>
              </a:gs>
              <a:gs pos="68000">
                <a:srgbClr val="031C30">
                  <a:alpha val="92000"/>
                </a:srgbClr>
              </a:gs>
              <a:gs pos="100000">
                <a:srgbClr val="031C30">
                  <a:alpha val="15000"/>
                </a:srgbClr>
              </a:gs>
            </a:gsLst>
            <a:lin ang="0"/>
          </a:gradFill>
          <a:ln w="0">
            <a:noFill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7DD931-3114-4387-A21E-92211146F18B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D9E4EB"/>
                </a:solidFill>
              </a:defRPr>
            </a:pPr>
            <a:r>
              <a:rPr sz="825" b="1">
                <a:solidFill>
                  <a:srgbClr val="D9E4EB"/>
                </a:solidFill>
              </a:rPr>
              <a:t>03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E0DDA9-E56D-4818-BF07-45B3B31E9ACD}"/>
              </a:ext>
            </a:extLst>
          </p:cNvPr>
          <p:cNvSpPr>
            <a:spLocks noGrp="1"/>
          </p:cNvSpPr>
          <p:nvPr/>
        </p:nvSpPr>
        <p:spPr>
          <a:xfrm>
            <a:off x="514350" y="1171575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WHY SA-G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B5527E-1901-460C-85FD-BD7668B73866}"/>
              </a:ext>
            </a:extLst>
          </p:cNvPr>
          <p:cNvSpPr>
            <a:spLocks noGrp="1"/>
          </p:cNvSpPr>
          <p:nvPr/>
        </p:nvSpPr>
        <p:spPr>
          <a:xfrm>
            <a:off x="514350" y="1504950"/>
            <a:ext cx="581025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Complex ecosystems need</a:t>
            </a:r>
          </a:p>
          <a:p>
            <a:pPr algn="l">
              <a:buNone/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one accountable advisor.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EBDBA6-D2E7-434A-964D-4D8ED94E0852}"/>
              </a:ext>
            </a:extLst>
          </p:cNvPr>
          <p:cNvSpPr>
            <a:spLocks noGrp="1"/>
          </p:cNvSpPr>
          <p:nvPr/>
        </p:nvSpPr>
        <p:spPr>
          <a:xfrm>
            <a:off x="552450" y="300037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D9BE71-9C4C-4CE7-87F0-BA35F4566F2A}"/>
              </a:ext>
            </a:extLst>
          </p:cNvPr>
          <p:cNvSpPr>
            <a:spLocks noGrp="1"/>
          </p:cNvSpPr>
          <p:nvPr/>
        </p:nvSpPr>
        <p:spPr>
          <a:xfrm>
            <a:off x="781050" y="2914650"/>
            <a:ext cx="4000500" cy="29527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Competing vendor priorities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7E8DCAE-03A7-44A1-B3ED-CC4FC609340D}"/>
              </a:ext>
            </a:extLst>
          </p:cNvPr>
          <p:cNvSpPr>
            <a:spLocks noGrp="1"/>
          </p:cNvSpPr>
          <p:nvPr/>
        </p:nvSpPr>
        <p:spPr>
          <a:xfrm>
            <a:off x="552450" y="3524250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6D7D75-500E-4C2D-8A44-F4A273031C05}"/>
              </a:ext>
            </a:extLst>
          </p:cNvPr>
          <p:cNvSpPr>
            <a:spLocks noGrp="1"/>
          </p:cNvSpPr>
          <p:nvPr/>
        </p:nvSpPr>
        <p:spPr>
          <a:xfrm>
            <a:off x="781050" y="3438525"/>
            <a:ext cx="4000500" cy="29527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Disconnected technology decisions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4A8CE85-6726-463E-815B-58C5B32C09C3}"/>
              </a:ext>
            </a:extLst>
          </p:cNvPr>
          <p:cNvSpPr>
            <a:spLocks noGrp="1"/>
          </p:cNvSpPr>
          <p:nvPr/>
        </p:nvSpPr>
        <p:spPr>
          <a:xfrm>
            <a:off x="552450" y="404812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20FDD8-0AA3-4850-95AC-C0E8DED95B5D}"/>
              </a:ext>
            </a:extLst>
          </p:cNvPr>
          <p:cNvSpPr>
            <a:spLocks noGrp="1"/>
          </p:cNvSpPr>
          <p:nvPr/>
        </p:nvSpPr>
        <p:spPr>
          <a:xfrm>
            <a:off x="781050" y="3962400"/>
            <a:ext cx="4000500" cy="29527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Delivery risk between workstreams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99B036-5C75-4624-B1E9-B9106C307D01}"/>
              </a:ext>
            </a:extLst>
          </p:cNvPr>
          <p:cNvSpPr>
            <a:spLocks noGrp="1"/>
          </p:cNvSpPr>
          <p:nvPr/>
        </p:nvSpPr>
        <p:spPr>
          <a:xfrm>
            <a:off x="514350" y="4810125"/>
            <a:ext cx="5429250" cy="933450"/>
          </a:xfrm>
          <a:prstGeom prst="roundRect">
            <a:avLst>
              <a:gd name="adj" fmla="val 12245"/>
            </a:avLst>
          </a:prstGeom>
          <a:solidFill>
            <a:srgbClr val="0D456C">
              <a:alpha val="82000"/>
            </a:srgbClr>
          </a:solidFill>
          <a:ln w="9525">
            <a:solidFill>
              <a:srgbClr val="3E6A86">
                <a:alpha val="80000"/>
              </a:srgbClr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C7548A-10D7-4C01-957D-D4DBB2A4B43D}"/>
              </a:ext>
            </a:extLst>
          </p:cNvPr>
          <p:cNvSpPr>
            <a:spLocks noGrp="1"/>
          </p:cNvSpPr>
          <p:nvPr/>
        </p:nvSpPr>
        <p:spPr>
          <a:xfrm>
            <a:off x="742950" y="5000625"/>
            <a:ext cx="238125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THE SA‑G ADVANTAGE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927E8E-39A9-45CA-8821-CCFCE0DCA767}"/>
              </a:ext>
            </a:extLst>
          </p:cNvPr>
          <p:cNvSpPr>
            <a:spLocks noGrp="1"/>
          </p:cNvSpPr>
          <p:nvPr/>
        </p:nvSpPr>
        <p:spPr>
          <a:xfrm>
            <a:off x="742950" y="5187496"/>
            <a:ext cx="4762500" cy="400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One executive view. One client advocate. One accountable roadmap.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F358BD-62A3-400D-8D71-2CE69CA9D2AA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B9CAD5">
              <a:alpha val="35000"/>
            </a:srgbClr>
          </a:solidFill>
          <a:ln w="0">
            <a:noFill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EA28B5-03B3-4AE7-BD74-222A132686BA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D9E4EB"/>
                </a:solidFill>
              </a:defRPr>
            </a:pPr>
            <a:r>
              <a:rPr sz="675" b="1">
                <a:solidFill>
                  <a:srgbClr val="D9E4EB"/>
                </a:solidFill>
              </a:rPr>
              <a:t>CLIENT-FIRST TECHNOLOGY ADVISORY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79377F-7182-415D-8D24-EA380B2940F0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D9E4EB"/>
                </a:solidFill>
              </a:defRPr>
            </a:pPr>
            <a:r>
              <a:rPr sz="750" b="1">
                <a:solidFill>
                  <a:srgbClr val="D9E4EB"/>
                </a:solidFill>
              </a:rPr>
              <a:t>www.sa-g.com</a:t>
            </a:r>
          </a:p>
        </p:txBody>
      </p:sp>
      <p:pic>
        <p:nvPicPr>
          <p:cNvPr id="40" name="SA-G Corporate Logo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07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B11288-E14E-483A-89CC-5220839C85AC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63717D"/>
                </a:solidFill>
              </a:defRPr>
            </a:pPr>
            <a:r>
              <a:rPr sz="825" b="1">
                <a:solidFill>
                  <a:srgbClr val="63717D"/>
                </a:solidFill>
              </a:rPr>
              <a:t>04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535AEC-0F68-4F4C-9776-E29FE2B378D7}"/>
              </a:ext>
            </a:extLst>
          </p:cNvPr>
          <p:cNvSpPr>
            <a:spLocks noGrp="1"/>
          </p:cNvSpPr>
          <p:nvPr/>
        </p:nvSpPr>
        <p:spPr>
          <a:xfrm>
            <a:off x="514350" y="1066800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1B7780"/>
                </a:solidFill>
              </a:defRPr>
            </a:pPr>
            <a:r>
              <a:rPr sz="900" b="1">
                <a:solidFill>
                  <a:srgbClr val="1B7780"/>
                </a:solidFill>
              </a:rPr>
              <a:t>HOW WE WORK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CC6720-9ED4-4696-B595-D316821FA35F}"/>
              </a:ext>
            </a:extLst>
          </p:cNvPr>
          <p:cNvSpPr>
            <a:spLocks noGrp="1"/>
          </p:cNvSpPr>
          <p:nvPr/>
        </p:nvSpPr>
        <p:spPr>
          <a:xfrm>
            <a:off x="514350" y="1362075"/>
            <a:ext cx="1057275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850" b="1">
                <a:solidFill>
                  <a:srgbClr val="072B49"/>
                </a:solidFill>
              </a:defRPr>
            </a:pPr>
            <a:r>
              <a:rPr sz="2850" b="1">
                <a:solidFill>
                  <a:srgbClr val="072B49"/>
                </a:solidFill>
              </a:rPr>
              <a:t>A disciplined path from discovery to accountable delivery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15A27B-52BA-462A-8416-C72122E54D89}"/>
              </a:ext>
            </a:extLst>
          </p:cNvPr>
          <p:cNvSpPr>
            <a:spLocks noGrp="1"/>
          </p:cNvSpPr>
          <p:nvPr/>
        </p:nvSpPr>
        <p:spPr>
          <a:xfrm>
            <a:off x="533400" y="2038350"/>
            <a:ext cx="7810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63717D"/>
                </a:solidFill>
              </a:defRPr>
            </a:pPr>
            <a:r>
              <a:rPr sz="1350" b="0">
                <a:solidFill>
                  <a:srgbClr val="63717D"/>
                </a:solidFill>
              </a:rPr>
              <a:t>Every phase creates a clear executive decision, owner and next action.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F54BD7-78E4-42C4-BAFE-CF87C52B8C5C}"/>
              </a:ext>
            </a:extLst>
          </p:cNvPr>
          <p:cNvSpPr>
            <a:spLocks noGrp="1"/>
          </p:cNvSpPr>
          <p:nvPr/>
        </p:nvSpPr>
        <p:spPr>
          <a:xfrm>
            <a:off x="1352550" y="3371850"/>
            <a:ext cx="9067800" cy="38100"/>
          </a:xfrm>
          <a:prstGeom prst="rect">
            <a:avLst/>
          </a:prstGeom>
          <a:solidFill>
            <a:srgbClr val="D6DEE4"/>
          </a:solidFill>
          <a:ln w="0">
            <a:noFill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5959C2-23DE-454A-8E70-D8B6E6B7F2C2}"/>
              </a:ext>
            </a:extLst>
          </p:cNvPr>
          <p:cNvSpPr>
            <a:spLocks noGrp="1"/>
          </p:cNvSpPr>
          <p:nvPr/>
        </p:nvSpPr>
        <p:spPr>
          <a:xfrm>
            <a:off x="1352550" y="3371850"/>
            <a:ext cx="3105150" cy="381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599D51F-554F-46B2-8C0F-1DB14603FB69}"/>
              </a:ext>
            </a:extLst>
          </p:cNvPr>
          <p:cNvSpPr>
            <a:spLocks noGrp="1"/>
          </p:cNvSpPr>
          <p:nvPr/>
        </p:nvSpPr>
        <p:spPr>
          <a:xfrm>
            <a:off x="1028700" y="3057525"/>
            <a:ext cx="685800" cy="685800"/>
          </a:xfrm>
          <a:prstGeom prst="ellipse">
            <a:avLst/>
          </a:prstGeom>
          <a:solidFill>
            <a:srgbClr val="072B49"/>
          </a:solidFill>
          <a:ln w="19050">
            <a:solidFill>
              <a:srgbClr val="072B4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19922-0C0F-4E49-9C9A-681215A0DA78}"/>
              </a:ext>
            </a:extLst>
          </p:cNvPr>
          <p:cNvSpPr>
            <a:spLocks noGrp="1"/>
          </p:cNvSpPr>
          <p:nvPr/>
        </p:nvSpPr>
        <p:spPr>
          <a:xfrm>
            <a:off x="1143000" y="32575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1">
                <a:solidFill>
                  <a:srgbClr val="E3C985"/>
                </a:solidFill>
              </a:defRPr>
            </a:pPr>
            <a:r>
              <a:rPr sz="1200" b="1">
                <a:solidFill>
                  <a:srgbClr val="E3C985"/>
                </a:solidFill>
              </a:rPr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D6D529-1103-4644-8201-60685614C166}"/>
              </a:ext>
            </a:extLst>
          </p:cNvPr>
          <p:cNvSpPr>
            <a:spLocks noGrp="1"/>
          </p:cNvSpPr>
          <p:nvPr/>
        </p:nvSpPr>
        <p:spPr>
          <a:xfrm>
            <a:off x="514350" y="398145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650" b="1">
                <a:solidFill>
                  <a:srgbClr val="072B49"/>
                </a:solidFill>
              </a:defRPr>
            </a:pPr>
            <a:r>
              <a:rPr sz="1650" b="1">
                <a:solidFill>
                  <a:srgbClr val="072B49"/>
                </a:solidFill>
              </a:rPr>
              <a:t>DISCOVER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52D68-91DA-4C29-B8EF-362954FCDA3E}"/>
              </a:ext>
            </a:extLst>
          </p:cNvPr>
          <p:cNvSpPr>
            <a:spLocks noGrp="1"/>
          </p:cNvSpPr>
          <p:nvPr/>
        </p:nvSpPr>
        <p:spPr>
          <a:xfrm>
            <a:off x="476250" y="4400550"/>
            <a:ext cx="1790700" cy="8191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Business goals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Current state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Constraints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975FF7-E5F1-42A2-AF12-445DBDACBDB7}"/>
              </a:ext>
            </a:extLst>
          </p:cNvPr>
          <p:cNvSpPr>
            <a:spLocks noGrp="1"/>
          </p:cNvSpPr>
          <p:nvPr/>
        </p:nvSpPr>
        <p:spPr>
          <a:xfrm>
            <a:off x="4048125" y="3057525"/>
            <a:ext cx="685800" cy="685800"/>
          </a:xfrm>
          <a:prstGeom prst="ellipse">
            <a:avLst/>
          </a:prstGeom>
          <a:solidFill>
            <a:srgbClr val="F2F5F7"/>
          </a:solidFill>
          <a:ln w="19050">
            <a:solidFill>
              <a:srgbClr val="D6DE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898A8C-335D-4985-9BD4-3BCDA1D8C229}"/>
              </a:ext>
            </a:extLst>
          </p:cNvPr>
          <p:cNvSpPr>
            <a:spLocks noGrp="1"/>
          </p:cNvSpPr>
          <p:nvPr/>
        </p:nvSpPr>
        <p:spPr>
          <a:xfrm>
            <a:off x="4162425" y="32575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1">
                <a:solidFill>
                  <a:srgbClr val="1B7780"/>
                </a:solidFill>
              </a:defRPr>
            </a:pPr>
            <a:r>
              <a:rPr sz="1200" b="1">
                <a:solidFill>
                  <a:srgbClr val="1B7780"/>
                </a:solidFill>
              </a:rPr>
              <a:t>02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013774-0619-4F6F-8BA8-17026F084938}"/>
              </a:ext>
            </a:extLst>
          </p:cNvPr>
          <p:cNvSpPr>
            <a:spLocks noGrp="1"/>
          </p:cNvSpPr>
          <p:nvPr/>
        </p:nvSpPr>
        <p:spPr>
          <a:xfrm>
            <a:off x="3533775" y="398145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650" b="1">
                <a:solidFill>
                  <a:srgbClr val="072B49"/>
                </a:solidFill>
              </a:defRPr>
            </a:pPr>
            <a:r>
              <a:rPr sz="1650" b="1">
                <a:solidFill>
                  <a:srgbClr val="072B49"/>
                </a:solidFill>
              </a:rPr>
              <a:t>DESIGN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7F7A0B-E484-4AB0-A147-A0B66C916241}"/>
              </a:ext>
            </a:extLst>
          </p:cNvPr>
          <p:cNvSpPr>
            <a:spLocks noGrp="1"/>
          </p:cNvSpPr>
          <p:nvPr/>
        </p:nvSpPr>
        <p:spPr>
          <a:xfrm>
            <a:off x="3495675" y="4400550"/>
            <a:ext cx="1790700" cy="8191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Requirements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Roadmap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Investment priorities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5408D49-42B0-4A18-9FD2-D7714DC81A8B}"/>
              </a:ext>
            </a:extLst>
          </p:cNvPr>
          <p:cNvSpPr>
            <a:spLocks noGrp="1"/>
          </p:cNvSpPr>
          <p:nvPr/>
        </p:nvSpPr>
        <p:spPr>
          <a:xfrm>
            <a:off x="7067550" y="3057525"/>
            <a:ext cx="685800" cy="685800"/>
          </a:xfrm>
          <a:prstGeom prst="ellipse">
            <a:avLst/>
          </a:prstGeom>
          <a:solidFill>
            <a:srgbClr val="F2F5F7"/>
          </a:solidFill>
          <a:ln w="19050">
            <a:solidFill>
              <a:srgbClr val="D6DE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B960CC-B67B-4BFB-BD14-E30329C996F4}"/>
              </a:ext>
            </a:extLst>
          </p:cNvPr>
          <p:cNvSpPr>
            <a:spLocks noGrp="1"/>
          </p:cNvSpPr>
          <p:nvPr/>
        </p:nvSpPr>
        <p:spPr>
          <a:xfrm>
            <a:off x="7181850" y="32575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1">
                <a:solidFill>
                  <a:srgbClr val="1B7780"/>
                </a:solidFill>
              </a:defRPr>
            </a:pPr>
            <a:r>
              <a:rPr sz="1200" b="1">
                <a:solidFill>
                  <a:srgbClr val="1B7780"/>
                </a:solidFill>
              </a:rPr>
              <a:t>03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0F33C6-C7E5-4466-9A3B-D03A1CA659C4}"/>
              </a:ext>
            </a:extLst>
          </p:cNvPr>
          <p:cNvSpPr>
            <a:spLocks noGrp="1"/>
          </p:cNvSpPr>
          <p:nvPr/>
        </p:nvSpPr>
        <p:spPr>
          <a:xfrm>
            <a:off x="6553200" y="398145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650" b="1">
                <a:solidFill>
                  <a:srgbClr val="072B49"/>
                </a:solidFill>
              </a:defRPr>
            </a:pPr>
            <a:r>
              <a:rPr sz="1650" b="1">
                <a:solidFill>
                  <a:srgbClr val="072B49"/>
                </a:solidFill>
              </a:rPr>
              <a:t>ALIGN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367DAB-EB1D-460B-83F7-87E9EA28A3CA}"/>
              </a:ext>
            </a:extLst>
          </p:cNvPr>
          <p:cNvSpPr>
            <a:spLocks noGrp="1"/>
          </p:cNvSpPr>
          <p:nvPr/>
        </p:nvSpPr>
        <p:spPr>
          <a:xfrm>
            <a:off x="6515100" y="4400550"/>
            <a:ext cx="1790700" cy="8191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Partner selection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Commercial clarity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Delivery plan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13CD4E7-B147-4542-A24D-12119F772ADE}"/>
              </a:ext>
            </a:extLst>
          </p:cNvPr>
          <p:cNvSpPr>
            <a:spLocks noGrp="1"/>
          </p:cNvSpPr>
          <p:nvPr/>
        </p:nvSpPr>
        <p:spPr>
          <a:xfrm>
            <a:off x="10086975" y="3057525"/>
            <a:ext cx="685800" cy="685800"/>
          </a:xfrm>
          <a:prstGeom prst="ellipse">
            <a:avLst/>
          </a:prstGeom>
          <a:solidFill>
            <a:srgbClr val="072B49"/>
          </a:solidFill>
          <a:ln w="19050">
            <a:solidFill>
              <a:srgbClr val="072B4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A4CBE7-5247-4D37-BD52-1D4826D01712}"/>
              </a:ext>
            </a:extLst>
          </p:cNvPr>
          <p:cNvSpPr>
            <a:spLocks noGrp="1"/>
          </p:cNvSpPr>
          <p:nvPr/>
        </p:nvSpPr>
        <p:spPr>
          <a:xfrm>
            <a:off x="10201275" y="32575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1">
                <a:solidFill>
                  <a:srgbClr val="E3C985"/>
                </a:solidFill>
              </a:defRPr>
            </a:pPr>
            <a:r>
              <a:rPr sz="1200" b="1">
                <a:solidFill>
                  <a:srgbClr val="E3C985"/>
                </a:solidFill>
              </a:rPr>
              <a:t>04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21B3A8-FB08-422E-8FFD-55663AD01439}"/>
              </a:ext>
            </a:extLst>
          </p:cNvPr>
          <p:cNvSpPr>
            <a:spLocks noGrp="1"/>
          </p:cNvSpPr>
          <p:nvPr/>
        </p:nvSpPr>
        <p:spPr>
          <a:xfrm>
            <a:off x="9572625" y="398145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650" b="1">
                <a:solidFill>
                  <a:srgbClr val="072B49"/>
                </a:solidFill>
              </a:defRPr>
            </a:pPr>
            <a:r>
              <a:rPr sz="1650" b="1">
                <a:solidFill>
                  <a:srgbClr val="072B49"/>
                </a:solidFill>
              </a:rPr>
              <a:t>GOVERN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72C01D5-E469-4BE6-9DD3-75017C7E8A83}"/>
              </a:ext>
            </a:extLst>
          </p:cNvPr>
          <p:cNvSpPr>
            <a:spLocks noGrp="1"/>
          </p:cNvSpPr>
          <p:nvPr/>
        </p:nvSpPr>
        <p:spPr>
          <a:xfrm>
            <a:off x="9534525" y="4400550"/>
            <a:ext cx="1790700" cy="8191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Milestones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Risk management</a:t>
            </a:r>
          </a:p>
          <a:p>
            <a:pPr algn="ctr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Executive reporting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6AE624A-58DF-418B-B92E-29CA55F2A41C}"/>
              </a:ext>
            </a:extLst>
          </p:cNvPr>
          <p:cNvSpPr>
            <a:spLocks noGrp="1"/>
          </p:cNvSpPr>
          <p:nvPr/>
        </p:nvSpPr>
        <p:spPr>
          <a:xfrm>
            <a:off x="514350" y="5600700"/>
            <a:ext cx="11163300" cy="552450"/>
          </a:xfrm>
          <a:prstGeom prst="roundRect">
            <a:avLst>
              <a:gd name="adj" fmla="val 13793"/>
            </a:avLst>
          </a:prstGeom>
          <a:solidFill>
            <a:srgbClr val="072B49"/>
          </a:solidFill>
          <a:ln w="0"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E9B765-38BB-42AE-9F9E-AB5D703C60B9}"/>
              </a:ext>
            </a:extLst>
          </p:cNvPr>
          <p:cNvSpPr>
            <a:spLocks noGrp="1"/>
          </p:cNvSpPr>
          <p:nvPr/>
        </p:nvSpPr>
        <p:spPr>
          <a:xfrm>
            <a:off x="781050" y="5772150"/>
            <a:ext cx="10629900" cy="2476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ctr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DISCOVERY CLARIFIES THE DECISION. GOVERNANCE PROTECTS THE OUTCOME.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2A1005-6A86-4389-B49A-5BBBA35E13BD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D6DEE4"/>
          </a:solidFill>
          <a:ln w="0">
            <a:noFill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F29E00C-637C-4E0C-965B-E3094A8DAED6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63717D"/>
                </a:solidFill>
              </a:defRPr>
            </a:pPr>
            <a:r>
              <a:rPr sz="675" b="1">
                <a:solidFill>
                  <a:srgbClr val="63717D"/>
                </a:solidFill>
              </a:rPr>
              <a:t>CLIENT-FIRST TECHNOLOGY ADVISORY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41EB96F-2222-46D1-A14E-53AA8266B4EA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63717D"/>
                </a:solidFill>
              </a:defRPr>
            </a:pPr>
            <a:r>
              <a:rPr sz="750" b="1">
                <a:solidFill>
                  <a:srgbClr val="63717D"/>
                </a:solidFill>
              </a:rPr>
              <a:t>www.sa-g.com</a:t>
            </a:r>
          </a:p>
        </p:txBody>
      </p:sp>
      <p:pic>
        <p:nvPicPr>
          <p:cNvPr id="59" name="SA-G Corporate Logo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34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C231C6-311D-4F31-A349-C5EA0797AE3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C30">
              <a:alpha val="76000"/>
            </a:srgbClr>
          </a:solidFill>
          <a:ln w="0">
            <a:noFill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59A5B3-684E-4AF0-9A9D-F830BC49F94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2476500"/>
          </a:xfrm>
          <a:prstGeom prst="rect">
            <a:avLst/>
          </a:prstGeom>
          <a:gradFill>
            <a:gsLst>
              <a:gs pos="0">
                <a:srgbClr val="031C30">
                  <a:alpha val="96000"/>
                </a:srgbClr>
              </a:gs>
              <a:gs pos="70000">
                <a:srgbClr val="031C30">
                  <a:alpha val="54000"/>
                </a:srgbClr>
              </a:gs>
              <a:gs pos="100000">
                <a:srgbClr val="031C30">
                  <a:alpha val="12000"/>
                </a:srgbClr>
              </a:gs>
            </a:gsLst>
            <a:lin ang="5400000"/>
          </a:gradFill>
          <a:ln w="0">
            <a:noFill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BB85F2-49E9-4596-8F96-1D5294DF19A7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D9E4EB"/>
                </a:solidFill>
              </a:defRPr>
            </a:pPr>
            <a:r>
              <a:rPr sz="825" b="1">
                <a:solidFill>
                  <a:srgbClr val="D9E4EB"/>
                </a:solidFill>
              </a:rPr>
              <a:t>05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45C1A8-223C-4BEA-BF1E-9C8FF5EDB2F9}"/>
              </a:ext>
            </a:extLst>
          </p:cNvPr>
          <p:cNvSpPr>
            <a:spLocks noGrp="1"/>
          </p:cNvSpPr>
          <p:nvPr/>
        </p:nvSpPr>
        <p:spPr>
          <a:xfrm>
            <a:off x="514350" y="1123950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ADVISORY SCOPE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EF1DC1-6D7D-4600-A715-2EAB4F3CD4CF}"/>
              </a:ext>
            </a:extLst>
          </p:cNvPr>
          <p:cNvSpPr>
            <a:spLocks noGrp="1"/>
          </p:cNvSpPr>
          <p:nvPr/>
        </p:nvSpPr>
        <p:spPr>
          <a:xfrm>
            <a:off x="514350" y="1438275"/>
            <a:ext cx="990600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One strategic view across the technology estate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1F5E50-E886-454D-8DBF-2E023B6D32C4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7620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D9E4EB"/>
                </a:solidFill>
              </a:defRPr>
            </a:pPr>
            <a:r>
              <a:rPr sz="1350" b="0">
                <a:solidFill>
                  <a:srgbClr val="D9E4EB"/>
                </a:solidFill>
              </a:rPr>
              <a:t>Engage SA‑G for a focused initiative or an integrated modernization program.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D8CC24-80C2-4465-AB0D-82D7424F1076}"/>
              </a:ext>
            </a:extLst>
          </p:cNvPr>
          <p:cNvSpPr>
            <a:spLocks noGrp="1"/>
          </p:cNvSpPr>
          <p:nvPr/>
        </p:nvSpPr>
        <p:spPr>
          <a:xfrm>
            <a:off x="514350" y="2943225"/>
            <a:ext cx="4762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E3C985"/>
                </a:solidFill>
              </a:defRPr>
            </a:pPr>
            <a:r>
              <a:rPr sz="1200" b="1">
                <a:solidFill>
                  <a:srgbClr val="E3C985"/>
                </a:solidFill>
              </a:rPr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908391-3895-4B94-8096-391ACAB80C1F}"/>
              </a:ext>
            </a:extLst>
          </p:cNvPr>
          <p:cNvSpPr>
            <a:spLocks noGrp="1"/>
          </p:cNvSpPr>
          <p:nvPr/>
        </p:nvSpPr>
        <p:spPr>
          <a:xfrm>
            <a:off x="514350" y="3305175"/>
            <a:ext cx="2381250" cy="5143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STRATEGY &amp; ROADMAP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C5B3D71-D70D-4983-A48B-969690168A96}"/>
              </a:ext>
            </a:extLst>
          </p:cNvPr>
          <p:cNvSpPr>
            <a:spLocks noGrp="1"/>
          </p:cNvSpPr>
          <p:nvPr/>
        </p:nvSpPr>
        <p:spPr>
          <a:xfrm>
            <a:off x="514350" y="412432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7CF82D-DC38-4E8F-B35B-B3F99DC8A720}"/>
              </a:ext>
            </a:extLst>
          </p:cNvPr>
          <p:cNvSpPr>
            <a:spLocks noGrp="1"/>
          </p:cNvSpPr>
          <p:nvPr/>
        </p:nvSpPr>
        <p:spPr>
          <a:xfrm>
            <a:off x="704850" y="402907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Technology strategy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88183FA-316A-4916-B419-4A778DC39E2B}"/>
              </a:ext>
            </a:extLst>
          </p:cNvPr>
          <p:cNvSpPr>
            <a:spLocks noGrp="1"/>
          </p:cNvSpPr>
          <p:nvPr/>
        </p:nvSpPr>
        <p:spPr>
          <a:xfrm>
            <a:off x="514350" y="4629150"/>
            <a:ext cx="66675" cy="66675"/>
          </a:xfrm>
          <a:prstGeom prst="roundRect">
            <a:avLst>
              <a:gd name="adj" fmla="val 50000"/>
            </a:avLst>
          </a:prstGeom>
          <a:solidFill>
            <a:srgbClr val="1B7780"/>
          </a:solidFill>
          <a:ln w="0"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CE2DCE-4566-4B3F-BAFA-D7BDB8645958}"/>
              </a:ext>
            </a:extLst>
          </p:cNvPr>
          <p:cNvSpPr>
            <a:spLocks noGrp="1"/>
          </p:cNvSpPr>
          <p:nvPr/>
        </p:nvSpPr>
        <p:spPr>
          <a:xfrm>
            <a:off x="704850" y="4533900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AI-readiness infrastructure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93C647-0481-4EE0-90EB-51CD07A4EDB5}"/>
              </a:ext>
            </a:extLst>
          </p:cNvPr>
          <p:cNvSpPr>
            <a:spLocks noGrp="1"/>
          </p:cNvSpPr>
          <p:nvPr/>
        </p:nvSpPr>
        <p:spPr>
          <a:xfrm>
            <a:off x="514350" y="513397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8195B0-F799-40A7-8F6D-23A9C7FB3E26}"/>
              </a:ext>
            </a:extLst>
          </p:cNvPr>
          <p:cNvSpPr>
            <a:spLocks noGrp="1"/>
          </p:cNvSpPr>
          <p:nvPr/>
        </p:nvSpPr>
        <p:spPr>
          <a:xfrm>
            <a:off x="704850" y="503872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Budget and investment planning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F15CFD-2043-44BE-9681-E34EF1D1A462}"/>
              </a:ext>
            </a:extLst>
          </p:cNvPr>
          <p:cNvSpPr>
            <a:spLocks noGrp="1"/>
          </p:cNvSpPr>
          <p:nvPr/>
        </p:nvSpPr>
        <p:spPr>
          <a:xfrm>
            <a:off x="3095625" y="3000375"/>
            <a:ext cx="9525" cy="2724150"/>
          </a:xfrm>
          <a:prstGeom prst="rect">
            <a:avLst/>
          </a:prstGeom>
          <a:solidFill>
            <a:srgbClr val="B9CAD5">
              <a:alpha val="45000"/>
            </a:srgbClr>
          </a:solidFill>
          <a:ln w="0">
            <a:noFill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30A9B2-58E4-4E3D-A9CC-A518FB9F7C10}"/>
              </a:ext>
            </a:extLst>
          </p:cNvPr>
          <p:cNvSpPr>
            <a:spLocks noGrp="1"/>
          </p:cNvSpPr>
          <p:nvPr/>
        </p:nvSpPr>
        <p:spPr>
          <a:xfrm>
            <a:off x="3305175" y="2943225"/>
            <a:ext cx="4762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E3C985"/>
                </a:solidFill>
              </a:defRPr>
            </a:pPr>
            <a:r>
              <a:rPr sz="1200" b="1">
                <a:solidFill>
                  <a:srgbClr val="E3C985"/>
                </a:solidFill>
              </a:rPr>
              <a:t>02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DC3F96-776F-4C9C-9BEB-6BD0B477455A}"/>
              </a:ext>
            </a:extLst>
          </p:cNvPr>
          <p:cNvSpPr>
            <a:spLocks noGrp="1"/>
          </p:cNvSpPr>
          <p:nvPr/>
        </p:nvSpPr>
        <p:spPr>
          <a:xfrm>
            <a:off x="3305175" y="3305175"/>
            <a:ext cx="2381250" cy="5143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CORE INFRASTRUCTURE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64448E8-9403-4A7B-85B6-26A0266A6A27}"/>
              </a:ext>
            </a:extLst>
          </p:cNvPr>
          <p:cNvSpPr>
            <a:spLocks noGrp="1"/>
          </p:cNvSpPr>
          <p:nvPr/>
        </p:nvSpPr>
        <p:spPr>
          <a:xfrm>
            <a:off x="3305175" y="412432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8F8BC9-E77F-4F05-981A-B698C225FE7A}"/>
              </a:ext>
            </a:extLst>
          </p:cNvPr>
          <p:cNvSpPr>
            <a:spLocks noGrp="1"/>
          </p:cNvSpPr>
          <p:nvPr/>
        </p:nvSpPr>
        <p:spPr>
          <a:xfrm>
            <a:off x="3495675" y="402907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Data center strategy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BAC0D85-FC1F-4A21-8E5F-BB387D667795}"/>
              </a:ext>
            </a:extLst>
          </p:cNvPr>
          <p:cNvSpPr>
            <a:spLocks noGrp="1"/>
          </p:cNvSpPr>
          <p:nvPr/>
        </p:nvSpPr>
        <p:spPr>
          <a:xfrm>
            <a:off x="3305175" y="4629150"/>
            <a:ext cx="66675" cy="66675"/>
          </a:xfrm>
          <a:prstGeom prst="roundRect">
            <a:avLst>
              <a:gd name="adj" fmla="val 50000"/>
            </a:avLst>
          </a:prstGeom>
          <a:solidFill>
            <a:srgbClr val="1B7780"/>
          </a:solidFill>
          <a:ln w="0">
            <a:noFill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9B91A0B-E513-4584-83AC-6DC18F482714}"/>
              </a:ext>
            </a:extLst>
          </p:cNvPr>
          <p:cNvSpPr>
            <a:spLocks noGrp="1"/>
          </p:cNvSpPr>
          <p:nvPr/>
        </p:nvSpPr>
        <p:spPr>
          <a:xfrm>
            <a:off x="3495675" y="4533900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Network modernization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2CF35DE-EFE2-47A6-A09B-59493DEABB37}"/>
              </a:ext>
            </a:extLst>
          </p:cNvPr>
          <p:cNvSpPr>
            <a:spLocks noGrp="1"/>
          </p:cNvSpPr>
          <p:nvPr/>
        </p:nvSpPr>
        <p:spPr>
          <a:xfrm>
            <a:off x="3305175" y="513397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B53D25-8B71-4498-A70F-3D89A4287498}"/>
              </a:ext>
            </a:extLst>
          </p:cNvPr>
          <p:cNvSpPr>
            <a:spLocks noGrp="1"/>
          </p:cNvSpPr>
          <p:nvPr/>
        </p:nvSpPr>
        <p:spPr>
          <a:xfrm>
            <a:off x="3495675" y="503872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Structured cabling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D79A05-C6E2-4C88-8E27-5E7CFEBEE7E4}"/>
              </a:ext>
            </a:extLst>
          </p:cNvPr>
          <p:cNvSpPr>
            <a:spLocks noGrp="1"/>
          </p:cNvSpPr>
          <p:nvPr/>
        </p:nvSpPr>
        <p:spPr>
          <a:xfrm>
            <a:off x="5886450" y="3000375"/>
            <a:ext cx="9525" cy="2724150"/>
          </a:xfrm>
          <a:prstGeom prst="rect">
            <a:avLst/>
          </a:prstGeom>
          <a:solidFill>
            <a:srgbClr val="B9CAD5">
              <a:alpha val="45000"/>
            </a:srgbClr>
          </a:solidFill>
          <a:ln w="0">
            <a:noFill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8B3C95F-694F-46B4-AE04-1F03D6921821}"/>
              </a:ext>
            </a:extLst>
          </p:cNvPr>
          <p:cNvSpPr>
            <a:spLocks noGrp="1"/>
          </p:cNvSpPr>
          <p:nvPr/>
        </p:nvSpPr>
        <p:spPr>
          <a:xfrm>
            <a:off x="6096000" y="2943225"/>
            <a:ext cx="4762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E3C985"/>
                </a:solidFill>
              </a:defRPr>
            </a:pPr>
            <a:r>
              <a:rPr sz="1200" b="1">
                <a:solidFill>
                  <a:srgbClr val="E3C985"/>
                </a:solidFill>
              </a:rPr>
              <a:t>03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7404F9-CF60-4B05-84C5-62163AA419FA}"/>
              </a:ext>
            </a:extLst>
          </p:cNvPr>
          <p:cNvSpPr>
            <a:spLocks noGrp="1"/>
          </p:cNvSpPr>
          <p:nvPr/>
        </p:nvSpPr>
        <p:spPr>
          <a:xfrm>
            <a:off x="6096000" y="3305175"/>
            <a:ext cx="2381250" cy="5143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CONNECTED ENTERPRISE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4083149-C29F-4F73-8DDB-E4BDCFAAB6C7}"/>
              </a:ext>
            </a:extLst>
          </p:cNvPr>
          <p:cNvSpPr>
            <a:spLocks noGrp="1"/>
          </p:cNvSpPr>
          <p:nvPr/>
        </p:nvSpPr>
        <p:spPr>
          <a:xfrm>
            <a:off x="6096000" y="412432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224652F-3900-480C-8ADB-836F54A30630}"/>
              </a:ext>
            </a:extLst>
          </p:cNvPr>
          <p:cNvSpPr>
            <a:spLocks noGrp="1"/>
          </p:cNvSpPr>
          <p:nvPr/>
        </p:nvSpPr>
        <p:spPr>
          <a:xfrm>
            <a:off x="6286500" y="402907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Carrier and cloud connectivity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A369673-1F3C-4633-874E-F48BD9475D33}"/>
              </a:ext>
            </a:extLst>
          </p:cNvPr>
          <p:cNvSpPr>
            <a:spLocks noGrp="1"/>
          </p:cNvSpPr>
          <p:nvPr/>
        </p:nvSpPr>
        <p:spPr>
          <a:xfrm>
            <a:off x="6096000" y="4629150"/>
            <a:ext cx="66675" cy="66675"/>
          </a:xfrm>
          <a:prstGeom prst="roundRect">
            <a:avLst>
              <a:gd name="adj" fmla="val 50000"/>
            </a:avLst>
          </a:prstGeom>
          <a:solidFill>
            <a:srgbClr val="1B7780"/>
          </a:solidFill>
          <a:ln w="0">
            <a:noFill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8016A6-7984-45FF-9739-FDF46302E2DF}"/>
              </a:ext>
            </a:extLst>
          </p:cNvPr>
          <p:cNvSpPr>
            <a:spLocks noGrp="1"/>
          </p:cNvSpPr>
          <p:nvPr/>
        </p:nvSpPr>
        <p:spPr>
          <a:xfrm>
            <a:off x="6286500" y="4533900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Wireless experience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EBD6B40-5F6B-4D8F-B499-D826C5F57CB3}"/>
              </a:ext>
            </a:extLst>
          </p:cNvPr>
          <p:cNvSpPr>
            <a:spLocks noGrp="1"/>
          </p:cNvSpPr>
          <p:nvPr/>
        </p:nvSpPr>
        <p:spPr>
          <a:xfrm>
            <a:off x="6096000" y="513397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D04E585-C3D1-4508-B74A-1615BD0CF46B}"/>
              </a:ext>
            </a:extLst>
          </p:cNvPr>
          <p:cNvSpPr>
            <a:spLocks noGrp="1"/>
          </p:cNvSpPr>
          <p:nvPr/>
        </p:nvSpPr>
        <p:spPr>
          <a:xfrm>
            <a:off x="6286500" y="503872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Voice and collaboration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4893F02-2D42-465C-8D7D-B39B4C4800B0}"/>
              </a:ext>
            </a:extLst>
          </p:cNvPr>
          <p:cNvSpPr>
            <a:spLocks noGrp="1"/>
          </p:cNvSpPr>
          <p:nvPr/>
        </p:nvSpPr>
        <p:spPr>
          <a:xfrm>
            <a:off x="8677275" y="3000375"/>
            <a:ext cx="9525" cy="2724150"/>
          </a:xfrm>
          <a:prstGeom prst="rect">
            <a:avLst/>
          </a:prstGeom>
          <a:solidFill>
            <a:srgbClr val="B9CAD5">
              <a:alpha val="45000"/>
            </a:srgbClr>
          </a:solidFill>
          <a:ln w="0">
            <a:noFill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E6DE4DE-0724-45AF-A7C5-7CB4122F6BE0}"/>
              </a:ext>
            </a:extLst>
          </p:cNvPr>
          <p:cNvSpPr>
            <a:spLocks noGrp="1"/>
          </p:cNvSpPr>
          <p:nvPr/>
        </p:nvSpPr>
        <p:spPr>
          <a:xfrm>
            <a:off x="8886825" y="2943225"/>
            <a:ext cx="4762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E3C985"/>
                </a:solidFill>
              </a:defRPr>
            </a:pPr>
            <a:r>
              <a:rPr sz="1200" b="1">
                <a:solidFill>
                  <a:srgbClr val="E3C985"/>
                </a:solidFill>
              </a:rPr>
              <a:t>04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2D66BC5-3DA9-42DB-9D56-A927F0E203B9}"/>
              </a:ext>
            </a:extLst>
          </p:cNvPr>
          <p:cNvSpPr>
            <a:spLocks noGrp="1"/>
          </p:cNvSpPr>
          <p:nvPr/>
        </p:nvSpPr>
        <p:spPr>
          <a:xfrm>
            <a:off x="8886825" y="3305175"/>
            <a:ext cx="2381250" cy="5143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RISK &amp; GOVERNANCE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9FDEF70-9C4F-4007-8165-83246CD05102}"/>
              </a:ext>
            </a:extLst>
          </p:cNvPr>
          <p:cNvSpPr>
            <a:spLocks noGrp="1"/>
          </p:cNvSpPr>
          <p:nvPr/>
        </p:nvSpPr>
        <p:spPr>
          <a:xfrm>
            <a:off x="8886825" y="412432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49EE67F-4E94-4B89-91CC-29DF9E8DECDD}"/>
              </a:ext>
            </a:extLst>
          </p:cNvPr>
          <p:cNvSpPr>
            <a:spLocks noGrp="1"/>
          </p:cNvSpPr>
          <p:nvPr/>
        </p:nvSpPr>
        <p:spPr>
          <a:xfrm>
            <a:off x="9077325" y="402907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Security alignment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BEEA58F-4633-4DCA-AC31-41873710A74A}"/>
              </a:ext>
            </a:extLst>
          </p:cNvPr>
          <p:cNvSpPr>
            <a:spLocks noGrp="1"/>
          </p:cNvSpPr>
          <p:nvPr/>
        </p:nvSpPr>
        <p:spPr>
          <a:xfrm>
            <a:off x="8886825" y="4629150"/>
            <a:ext cx="66675" cy="66675"/>
          </a:xfrm>
          <a:prstGeom prst="roundRect">
            <a:avLst>
              <a:gd name="adj" fmla="val 50000"/>
            </a:avLst>
          </a:prstGeom>
          <a:solidFill>
            <a:srgbClr val="1B7780"/>
          </a:solidFill>
          <a:ln w="0">
            <a:noFill/>
          </a:ln>
        </p:spPr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F0BF2A6-4974-4E94-80DC-1F8484674EC3}"/>
              </a:ext>
            </a:extLst>
          </p:cNvPr>
          <p:cNvSpPr>
            <a:spLocks noGrp="1"/>
          </p:cNvSpPr>
          <p:nvPr/>
        </p:nvSpPr>
        <p:spPr>
          <a:xfrm>
            <a:off x="9077325" y="4533900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Vendor strategy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222DDAD-846A-4BF7-9DFF-53CEC73F2619}"/>
              </a:ext>
            </a:extLst>
          </p:cNvPr>
          <p:cNvSpPr>
            <a:spLocks noGrp="1"/>
          </p:cNvSpPr>
          <p:nvPr/>
        </p:nvSpPr>
        <p:spPr>
          <a:xfrm>
            <a:off x="8886825" y="5133975"/>
            <a:ext cx="66675" cy="66675"/>
          </a:xfrm>
          <a:prstGeom prst="roundRect">
            <a:avLst>
              <a:gd name="adj" fmla="val 50000"/>
            </a:avLst>
          </a:prstGeom>
          <a:solidFill>
            <a:srgbClr val="C8A25A"/>
          </a:solidFill>
          <a:ln w="0">
            <a:noFill/>
          </a:ln>
        </p:spPr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4DB637-6A24-4A73-B425-83C67FAA167F}"/>
              </a:ext>
            </a:extLst>
          </p:cNvPr>
          <p:cNvSpPr>
            <a:spLocks noGrp="1"/>
          </p:cNvSpPr>
          <p:nvPr/>
        </p:nvSpPr>
        <p:spPr>
          <a:xfrm>
            <a:off x="9077325" y="5038725"/>
            <a:ext cx="23050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Executive program oversight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AABD086-9CD0-4141-8973-77727FBD2FE5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B9CAD5">
              <a:alpha val="35000"/>
            </a:srgbClr>
          </a:solidFill>
          <a:ln w="0">
            <a:noFill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BDB8125-C745-4C87-A1B6-2CD73B86AEAB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D9E4EB"/>
                </a:solidFill>
              </a:defRPr>
            </a:pPr>
            <a:r>
              <a:rPr sz="675" b="1">
                <a:solidFill>
                  <a:srgbClr val="D9E4EB"/>
                </a:solidFill>
              </a:rPr>
              <a:t>CLIENT-FIRST TECHNOLOGY ADVISORY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1D27893-C221-44FA-9239-F8211C9689D7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D9E4EB"/>
                </a:solidFill>
              </a:defRPr>
            </a:pPr>
            <a:r>
              <a:rPr sz="750" b="1">
                <a:solidFill>
                  <a:srgbClr val="D9E4EB"/>
                </a:solidFill>
              </a:rPr>
              <a:t>www.sa-g.com</a:t>
            </a:r>
          </a:p>
        </p:txBody>
      </p:sp>
      <p:pic>
        <p:nvPicPr>
          <p:cNvPr id="96" name="SA-G Corporate Logo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33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38C727-6417-4CD2-B100-0B8E7EE4ECC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731F6-589A-4618-9BE0-332ED3A3873C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63717D"/>
                </a:solidFill>
              </a:defRPr>
            </a:pPr>
            <a:r>
              <a:rPr sz="825" b="1">
                <a:solidFill>
                  <a:srgbClr val="63717D"/>
                </a:solidFill>
              </a:rPr>
              <a:t>06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393B9D-CD41-4067-87DF-B59067B7064B}"/>
              </a:ext>
            </a:extLst>
          </p:cNvPr>
          <p:cNvSpPr>
            <a:spLocks noGrp="1"/>
          </p:cNvSpPr>
          <p:nvPr/>
        </p:nvSpPr>
        <p:spPr>
          <a:xfrm>
            <a:off x="514350" y="1066800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1B7780"/>
                </a:solidFill>
              </a:defRPr>
            </a:pPr>
            <a:r>
              <a:rPr sz="900" b="1">
                <a:solidFill>
                  <a:srgbClr val="1B7780"/>
                </a:solidFill>
              </a:rPr>
              <a:t>FOUNDATIONAL PARTNERS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75BB98-8BA9-486B-98DB-403B5072C098}"/>
              </a:ext>
            </a:extLst>
          </p:cNvPr>
          <p:cNvSpPr>
            <a:spLocks noGrp="1"/>
          </p:cNvSpPr>
          <p:nvPr/>
        </p:nvSpPr>
        <p:spPr>
          <a:xfrm>
            <a:off x="514350" y="1371600"/>
            <a:ext cx="962025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000" b="1">
                <a:solidFill>
                  <a:srgbClr val="072B49"/>
                </a:solidFill>
              </a:defRPr>
            </a:pPr>
            <a:r>
              <a:rPr sz="3000" b="1">
                <a:solidFill>
                  <a:srgbClr val="072B49"/>
                </a:solidFill>
              </a:rPr>
              <a:t>Purpose-built expertise at the foundation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4C2B73-7643-4D0C-88A4-E98A69D0A313}"/>
              </a:ext>
            </a:extLst>
          </p:cNvPr>
          <p:cNvSpPr>
            <a:spLocks noGrp="1"/>
          </p:cNvSpPr>
          <p:nvPr/>
        </p:nvSpPr>
        <p:spPr>
          <a:xfrm>
            <a:off x="533400" y="1981200"/>
            <a:ext cx="9144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63717D"/>
                </a:solidFill>
              </a:defRPr>
            </a:pPr>
            <a:r>
              <a:rPr sz="1350" b="0">
                <a:solidFill>
                  <a:srgbClr val="63717D"/>
                </a:solidFill>
              </a:rPr>
              <a:t>SA‑G remains the client advocate while each partner contributes specialized delivery strength.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58CDA6-5E79-488C-B940-DF3B7339E91B}"/>
              </a:ext>
            </a:extLst>
          </p:cNvPr>
          <p:cNvSpPr>
            <a:spLocks noGrp="1"/>
          </p:cNvSpPr>
          <p:nvPr/>
        </p:nvSpPr>
        <p:spPr>
          <a:xfrm>
            <a:off x="514350" y="26860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8A25A"/>
                </a:solidFill>
              </a:defRPr>
            </a:pPr>
            <a:r>
              <a:rPr sz="1200" b="1">
                <a:solidFill>
                  <a:srgbClr val="C8A25A"/>
                </a:solidFill>
              </a:rPr>
              <a:t>01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B3D3C4-AE5C-40E6-93E7-721DBF5003E4}"/>
              </a:ext>
            </a:extLst>
          </p:cNvPr>
          <p:cNvSpPr>
            <a:spLocks noGrp="1"/>
          </p:cNvSpPr>
          <p:nvPr/>
        </p:nvSpPr>
        <p:spPr>
          <a:xfrm>
            <a:off x="514350" y="3133725"/>
            <a:ext cx="3143250" cy="781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072B49"/>
                </a:solidFill>
              </a:defRPr>
            </a:pPr>
            <a:r>
              <a:rPr sz="2400" b="1">
                <a:solidFill>
                  <a:srgbClr val="072B49"/>
                </a:solidFill>
              </a:rPr>
              <a:t>BELDEN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E69E65-0E85-44D3-8222-714650DA4D86}"/>
              </a:ext>
            </a:extLst>
          </p:cNvPr>
          <p:cNvSpPr>
            <a:spLocks noGrp="1"/>
          </p:cNvSpPr>
          <p:nvPr/>
        </p:nvSpPr>
        <p:spPr>
          <a:xfrm>
            <a:off x="514350" y="4067175"/>
            <a:ext cx="723900" cy="381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A753E3-BD07-42BE-8B98-4B4C1762C37B}"/>
              </a:ext>
            </a:extLst>
          </p:cNvPr>
          <p:cNvSpPr>
            <a:spLocks noGrp="1"/>
          </p:cNvSpPr>
          <p:nvPr/>
        </p:nvSpPr>
        <p:spPr>
          <a:xfrm>
            <a:off x="514350" y="4324350"/>
            <a:ext cx="3048000" cy="495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1B7780"/>
                </a:solidFill>
              </a:defRPr>
            </a:pPr>
            <a:r>
              <a:rPr sz="1350" b="1">
                <a:solidFill>
                  <a:srgbClr val="1B7780"/>
                </a:solidFill>
              </a:rPr>
              <a:t>Core infrastructure &amp; cabling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0D0BC2-F06F-4A84-9F62-0E16FBE98479}"/>
              </a:ext>
            </a:extLst>
          </p:cNvPr>
          <p:cNvSpPr>
            <a:spLocks noGrp="1"/>
          </p:cNvSpPr>
          <p:nvPr/>
        </p:nvSpPr>
        <p:spPr>
          <a:xfrm>
            <a:off x="514350" y="4895850"/>
            <a:ext cx="3048000" cy="666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Physical network foundation, connectivity systems and resilient infrastructure.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A90B74-8B1E-45D7-8D14-D0763320B0E2}"/>
              </a:ext>
            </a:extLst>
          </p:cNvPr>
          <p:cNvSpPr>
            <a:spLocks noGrp="1"/>
          </p:cNvSpPr>
          <p:nvPr/>
        </p:nvSpPr>
        <p:spPr>
          <a:xfrm>
            <a:off x="3971925" y="2743200"/>
            <a:ext cx="9525" cy="2857500"/>
          </a:xfrm>
          <a:prstGeom prst="rect">
            <a:avLst/>
          </a:prstGeom>
          <a:solidFill>
            <a:srgbClr val="D6DEE4"/>
          </a:solidFill>
          <a:ln w="0"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93EA-DAA8-4853-BE35-B6C58D33C1E2}"/>
              </a:ext>
            </a:extLst>
          </p:cNvPr>
          <p:cNvSpPr>
            <a:spLocks noGrp="1"/>
          </p:cNvSpPr>
          <p:nvPr/>
        </p:nvSpPr>
        <p:spPr>
          <a:xfrm>
            <a:off x="4229100" y="26860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8A25A"/>
                </a:solidFill>
              </a:defRPr>
            </a:pPr>
            <a:r>
              <a:rPr sz="1200" b="1">
                <a:solidFill>
                  <a:srgbClr val="C8A25A"/>
                </a:solidFill>
              </a:rPr>
              <a:t>02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CBB90A-046D-40C7-A1DF-E8C94B3245C6}"/>
              </a:ext>
            </a:extLst>
          </p:cNvPr>
          <p:cNvSpPr>
            <a:spLocks noGrp="1"/>
          </p:cNvSpPr>
          <p:nvPr/>
        </p:nvSpPr>
        <p:spPr>
          <a:xfrm>
            <a:off x="4229100" y="3133725"/>
            <a:ext cx="3143250" cy="781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175" b="1">
                <a:solidFill>
                  <a:srgbClr val="072B49"/>
                </a:solidFill>
              </a:defRPr>
            </a:pPr>
            <a:r>
              <a:rPr sz="2175" b="1">
                <a:solidFill>
                  <a:srgbClr val="072B49"/>
                </a:solidFill>
              </a:rPr>
              <a:t>ATA TRUSTED</a:t>
            </a:r>
          </a:p>
          <a:p>
            <a:pPr algn="l">
              <a:buNone/>
              <a:defRPr sz="2175" b="1">
                <a:solidFill>
                  <a:srgbClr val="072B49"/>
                </a:solidFill>
              </a:defRPr>
            </a:pPr>
            <a:r>
              <a:rPr sz="2175" b="1">
                <a:solidFill>
                  <a:srgbClr val="072B49"/>
                </a:solidFill>
              </a:rPr>
              <a:t>ADVISORS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80CC90-BDA4-44FF-A7C9-F038948E6061}"/>
              </a:ext>
            </a:extLst>
          </p:cNvPr>
          <p:cNvSpPr>
            <a:spLocks noGrp="1"/>
          </p:cNvSpPr>
          <p:nvPr/>
        </p:nvSpPr>
        <p:spPr>
          <a:xfrm>
            <a:off x="4229100" y="4067175"/>
            <a:ext cx="723900" cy="38100"/>
          </a:xfrm>
          <a:prstGeom prst="rect">
            <a:avLst/>
          </a:prstGeom>
          <a:solidFill>
            <a:srgbClr val="1B7780"/>
          </a:solidFill>
          <a:ln w="0">
            <a:noFill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003E64A-1970-4AF5-9F5B-40B4A972A940}"/>
              </a:ext>
            </a:extLst>
          </p:cNvPr>
          <p:cNvSpPr>
            <a:spLocks noGrp="1"/>
          </p:cNvSpPr>
          <p:nvPr/>
        </p:nvSpPr>
        <p:spPr>
          <a:xfrm>
            <a:off x="4229100" y="4324350"/>
            <a:ext cx="3048000" cy="495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1B7780"/>
                </a:solidFill>
              </a:defRPr>
            </a:pPr>
            <a:r>
              <a:rPr sz="1350" b="1">
                <a:solidFill>
                  <a:srgbClr val="1B7780"/>
                </a:solidFill>
              </a:rPr>
              <a:t>Carrier, cloud &amp; data center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ED29A1-5BC7-4C53-AF5E-A7B0841FB5C7}"/>
              </a:ext>
            </a:extLst>
          </p:cNvPr>
          <p:cNvSpPr>
            <a:spLocks noGrp="1"/>
          </p:cNvSpPr>
          <p:nvPr/>
        </p:nvSpPr>
        <p:spPr>
          <a:xfrm>
            <a:off x="4229100" y="4895850"/>
            <a:ext cx="3048000" cy="666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Carrier-neutral sourcing, cloud connectivity and data center advisory.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2EAB28-5825-45A0-AD59-BD44DC3182A5}"/>
              </a:ext>
            </a:extLst>
          </p:cNvPr>
          <p:cNvSpPr>
            <a:spLocks noGrp="1"/>
          </p:cNvSpPr>
          <p:nvPr/>
        </p:nvSpPr>
        <p:spPr>
          <a:xfrm>
            <a:off x="7686675" y="2743200"/>
            <a:ext cx="9525" cy="2857500"/>
          </a:xfrm>
          <a:prstGeom prst="rect">
            <a:avLst/>
          </a:prstGeom>
          <a:solidFill>
            <a:srgbClr val="D6DEE4"/>
          </a:solidFill>
          <a:ln w="0">
            <a:noFill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9491EE-0FA5-4D8F-935A-0D9C16D9DAB9}"/>
              </a:ext>
            </a:extLst>
          </p:cNvPr>
          <p:cNvSpPr>
            <a:spLocks noGrp="1"/>
          </p:cNvSpPr>
          <p:nvPr/>
        </p:nvSpPr>
        <p:spPr>
          <a:xfrm>
            <a:off x="7943850" y="268605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C8A25A"/>
                </a:solidFill>
              </a:defRPr>
            </a:pPr>
            <a:r>
              <a:rPr sz="1200" b="1">
                <a:solidFill>
                  <a:srgbClr val="C8A25A"/>
                </a:solidFill>
              </a:rPr>
              <a:t>03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46F9B3-2F85-4C2F-9ED7-0721DEEC8EB0}"/>
              </a:ext>
            </a:extLst>
          </p:cNvPr>
          <p:cNvSpPr>
            <a:spLocks noGrp="1"/>
          </p:cNvSpPr>
          <p:nvPr/>
        </p:nvSpPr>
        <p:spPr>
          <a:xfrm>
            <a:off x="7943850" y="3133725"/>
            <a:ext cx="3143250" cy="7810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2400" b="1">
                <a:solidFill>
                  <a:srgbClr val="072B49"/>
                </a:solidFill>
              </a:defRPr>
            </a:pPr>
            <a:r>
              <a:rPr sz="2400" b="1">
                <a:solidFill>
                  <a:srgbClr val="072B49"/>
                </a:solidFill>
              </a:rPr>
              <a:t>IES</a:t>
            </a:r>
          </a:p>
          <a:p>
            <a:pPr algn="l">
              <a:buNone/>
              <a:defRPr sz="2400" b="1">
                <a:solidFill>
                  <a:srgbClr val="072B49"/>
                </a:solidFill>
              </a:defRPr>
            </a:pPr>
            <a:r>
              <a:rPr sz="2400" b="1">
                <a:solidFill>
                  <a:srgbClr val="072B49"/>
                </a:solidFill>
              </a:rPr>
              <a:t>COMMUNICATIONS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EEEFD3-2C3E-49E2-A4D9-0435744D95DA}"/>
              </a:ext>
            </a:extLst>
          </p:cNvPr>
          <p:cNvSpPr>
            <a:spLocks noGrp="1"/>
          </p:cNvSpPr>
          <p:nvPr/>
        </p:nvSpPr>
        <p:spPr>
          <a:xfrm>
            <a:off x="7943850" y="4067175"/>
            <a:ext cx="723900" cy="381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ECAD1A-AA6E-4FAE-982D-46CBE35B149F}"/>
              </a:ext>
            </a:extLst>
          </p:cNvPr>
          <p:cNvSpPr>
            <a:spLocks noGrp="1"/>
          </p:cNvSpPr>
          <p:nvPr/>
        </p:nvSpPr>
        <p:spPr>
          <a:xfrm>
            <a:off x="7943850" y="4324350"/>
            <a:ext cx="3048000" cy="495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1B7780"/>
                </a:solidFill>
              </a:defRPr>
            </a:pPr>
            <a:r>
              <a:rPr sz="1350" b="1">
                <a:solidFill>
                  <a:srgbClr val="1B7780"/>
                </a:solidFill>
              </a:rPr>
              <a:t>Deployment &amp; integration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7AF8DB-7E59-4339-9426-5FC8C3DE2CDE}"/>
              </a:ext>
            </a:extLst>
          </p:cNvPr>
          <p:cNvSpPr>
            <a:spLocks noGrp="1"/>
          </p:cNvSpPr>
          <p:nvPr/>
        </p:nvSpPr>
        <p:spPr>
          <a:xfrm>
            <a:off x="7943850" y="4895850"/>
            <a:ext cx="3048000" cy="666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63717D"/>
                </a:solidFill>
              </a:defRPr>
            </a:pPr>
            <a:r>
              <a:rPr sz="1200" b="0">
                <a:solidFill>
                  <a:srgbClr val="63717D"/>
                </a:solidFill>
              </a:rPr>
              <a:t>Structured cabling, installation and field execution at enterprise scale.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F3623B-C595-41DC-AB71-5225028C2084}"/>
              </a:ext>
            </a:extLst>
          </p:cNvPr>
          <p:cNvSpPr>
            <a:spLocks noGrp="1"/>
          </p:cNvSpPr>
          <p:nvPr/>
        </p:nvSpPr>
        <p:spPr>
          <a:xfrm>
            <a:off x="8610600" y="5915025"/>
            <a:ext cx="30670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975" b="1">
                <a:solidFill>
                  <a:srgbClr val="072B49"/>
                </a:solidFill>
              </a:defRPr>
            </a:pPr>
            <a:r>
              <a:rPr sz="975" b="1">
                <a:solidFill>
                  <a:srgbClr val="072B49"/>
                </a:solidFill>
              </a:rPr>
              <a:t>FOUNDATION BEFORE FEATURES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DAAB0E-A2F3-4968-9E8A-12B381B80912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D6DEE4"/>
          </a:solidFill>
          <a:ln w="0">
            <a:noFill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9B18C7B-9CAF-4788-9548-780EDC48EA8A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63717D"/>
                </a:solidFill>
              </a:defRPr>
            </a:pPr>
            <a:r>
              <a:rPr sz="675" b="1">
                <a:solidFill>
                  <a:srgbClr val="63717D"/>
                </a:solidFill>
              </a:rPr>
              <a:t>CLIENT-FIRST TECHNOLOGY ADVISORY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57EB7CB-CA98-42FC-A2EE-C606C83985AC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63717D"/>
                </a:solidFill>
              </a:defRPr>
            </a:pPr>
            <a:r>
              <a:rPr sz="750" b="1">
                <a:solidFill>
                  <a:srgbClr val="63717D"/>
                </a:solidFill>
              </a:rPr>
              <a:t>www.sa-g.com</a:t>
            </a:r>
          </a:p>
        </p:txBody>
      </p:sp>
      <p:pic>
        <p:nvPicPr>
          <p:cNvPr id="57" name="SA-G Corporate Logo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20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l="22288" r="22288"/>
          <a:stretch>
            <a:fillRect/>
          </a:stretch>
        </p:blipFill>
        <p:spPr>
          <a:xfrm>
            <a:off x="6743700" y="800100"/>
            <a:ext cx="4933950" cy="5010150"/>
          </a:xfrm>
          <a:prstGeom prst="round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66AAD4-639E-458D-94B6-F42E6C80F389}"/>
              </a:ext>
            </a:extLst>
          </p:cNvPr>
          <p:cNvSpPr>
            <a:spLocks noGrp="1"/>
          </p:cNvSpPr>
          <p:nvPr/>
        </p:nvSpPr>
        <p:spPr>
          <a:xfrm>
            <a:off x="6743700" y="800100"/>
            <a:ext cx="4933950" cy="5010150"/>
          </a:xfrm>
          <a:prstGeom prst="roundRect">
            <a:avLst>
              <a:gd name="adj" fmla="val 4633"/>
            </a:avLst>
          </a:prstGeom>
          <a:gradFill>
            <a:gsLst>
              <a:gs pos="0">
                <a:srgbClr val="031C30">
                  <a:alpha val="12000"/>
                </a:srgbClr>
              </a:gs>
              <a:gs pos="100000">
                <a:srgbClr val="031C30">
                  <a:alpha val="4000"/>
                </a:srgbClr>
              </a:gs>
            </a:gsLst>
            <a:lin ang="0"/>
          </a:gradFill>
          <a:ln w="0">
            <a:noFill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35FA58-FC1F-45B8-A4D7-DF356B60624A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63717D"/>
                </a:solidFill>
              </a:defRPr>
            </a:pPr>
            <a:r>
              <a:rPr sz="825" b="1">
                <a:solidFill>
                  <a:srgbClr val="63717D"/>
                </a:solidFill>
              </a:rPr>
              <a:t>07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BE9607-A5CC-4996-9FA9-405B7D9B6663}"/>
              </a:ext>
            </a:extLst>
          </p:cNvPr>
          <p:cNvSpPr>
            <a:spLocks noGrp="1"/>
          </p:cNvSpPr>
          <p:nvPr/>
        </p:nvSpPr>
        <p:spPr>
          <a:xfrm>
            <a:off x="514350" y="1066800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1B7780"/>
                </a:solidFill>
              </a:defRPr>
            </a:pPr>
            <a:r>
              <a:rPr sz="900" b="1">
                <a:solidFill>
                  <a:srgbClr val="1B7780"/>
                </a:solidFill>
              </a:rPr>
              <a:t>LEADING INTEGRATORS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4DCB42-3975-401C-B7BE-2112078AEBA7}"/>
              </a:ext>
            </a:extLst>
          </p:cNvPr>
          <p:cNvSpPr>
            <a:spLocks noGrp="1"/>
          </p:cNvSpPr>
          <p:nvPr/>
        </p:nvSpPr>
        <p:spPr>
          <a:xfrm>
            <a:off x="514350" y="1381125"/>
            <a:ext cx="571500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075" b="1">
                <a:solidFill>
                  <a:srgbClr val="072B49"/>
                </a:solidFill>
              </a:defRPr>
            </a:pPr>
            <a:r>
              <a:rPr sz="3075" b="1">
                <a:solidFill>
                  <a:srgbClr val="072B49"/>
                </a:solidFill>
              </a:rPr>
              <a:t>Choose the right integrator</a:t>
            </a:r>
          </a:p>
          <a:p>
            <a:pPr algn="l">
              <a:buNone/>
              <a:defRPr sz="3075" b="1">
                <a:solidFill>
                  <a:srgbClr val="072B49"/>
                </a:solidFill>
              </a:defRPr>
            </a:pPr>
            <a:r>
              <a:rPr sz="3075" b="1">
                <a:solidFill>
                  <a:srgbClr val="072B49"/>
                </a:solidFill>
              </a:rPr>
              <a:t>for the requirement.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CBF279-6F9F-4216-8828-5728D567CF24}"/>
              </a:ext>
            </a:extLst>
          </p:cNvPr>
          <p:cNvSpPr>
            <a:spLocks noGrp="1"/>
          </p:cNvSpPr>
          <p:nvPr/>
        </p:nvSpPr>
        <p:spPr>
          <a:xfrm>
            <a:off x="533400" y="2409825"/>
            <a:ext cx="4953000" cy="5524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63717D"/>
                </a:solidFill>
              </a:defRPr>
            </a:pPr>
            <a:r>
              <a:rPr sz="1350" b="0">
                <a:solidFill>
                  <a:srgbClr val="63717D"/>
                </a:solidFill>
              </a:rPr>
              <a:t>Fit is based on capability, geography, commercial model and delivery capacity.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78DCE1-DB42-4155-82C8-DDD0FF7180EC}"/>
              </a:ext>
            </a:extLst>
          </p:cNvPr>
          <p:cNvSpPr>
            <a:spLocks noGrp="1"/>
          </p:cNvSpPr>
          <p:nvPr/>
        </p:nvSpPr>
        <p:spPr>
          <a:xfrm>
            <a:off x="533400" y="3219450"/>
            <a:ext cx="4000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8A25A"/>
                </a:solidFill>
              </a:defRPr>
            </a:pPr>
            <a:r>
              <a:rPr sz="1050" b="1">
                <a:solidFill>
                  <a:srgbClr val="C8A25A"/>
                </a:solidFill>
              </a:rPr>
              <a:t>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CB8898-0F9B-476D-BF02-04430D1A207E}"/>
              </a:ext>
            </a:extLst>
          </p:cNvPr>
          <p:cNvSpPr>
            <a:spLocks noGrp="1"/>
          </p:cNvSpPr>
          <p:nvPr/>
        </p:nvSpPr>
        <p:spPr>
          <a:xfrm>
            <a:off x="1028700" y="3314700"/>
            <a:ext cx="514350" cy="1905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273EEC-BD20-490F-AF66-826A536C4DDC}"/>
              </a:ext>
            </a:extLst>
          </p:cNvPr>
          <p:cNvSpPr>
            <a:spLocks noGrp="1"/>
          </p:cNvSpPr>
          <p:nvPr/>
        </p:nvSpPr>
        <p:spPr>
          <a:xfrm>
            <a:off x="1752600" y="3181350"/>
            <a:ext cx="2857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PRESIDIO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7DE214-CA1A-4A07-B9C5-A737CA0908F0}"/>
              </a:ext>
            </a:extLst>
          </p:cNvPr>
          <p:cNvSpPr>
            <a:spLocks noGrp="1"/>
          </p:cNvSpPr>
          <p:nvPr/>
        </p:nvSpPr>
        <p:spPr>
          <a:xfrm>
            <a:off x="533400" y="3800475"/>
            <a:ext cx="4000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8A25A"/>
                </a:solidFill>
              </a:defRPr>
            </a:pPr>
            <a:r>
              <a:rPr sz="1050" b="1">
                <a:solidFill>
                  <a:srgbClr val="C8A25A"/>
                </a:solidFill>
              </a:rPr>
              <a:t>02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9164B3-0608-4EC2-A935-57859A916B23}"/>
              </a:ext>
            </a:extLst>
          </p:cNvPr>
          <p:cNvSpPr>
            <a:spLocks noGrp="1"/>
          </p:cNvSpPr>
          <p:nvPr/>
        </p:nvSpPr>
        <p:spPr>
          <a:xfrm>
            <a:off x="1028700" y="3895725"/>
            <a:ext cx="514350" cy="19050"/>
          </a:xfrm>
          <a:prstGeom prst="rect">
            <a:avLst/>
          </a:prstGeom>
          <a:solidFill>
            <a:srgbClr val="1B7780"/>
          </a:solidFill>
          <a:ln w="0"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1306DF-2036-44CA-8F96-4AE352DA3FC7}"/>
              </a:ext>
            </a:extLst>
          </p:cNvPr>
          <p:cNvSpPr>
            <a:spLocks noGrp="1"/>
          </p:cNvSpPr>
          <p:nvPr/>
        </p:nvSpPr>
        <p:spPr>
          <a:xfrm>
            <a:off x="1752600" y="3762375"/>
            <a:ext cx="2857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WWT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8C6DB9-441E-44BB-95CC-4F7EF6803565}"/>
              </a:ext>
            </a:extLst>
          </p:cNvPr>
          <p:cNvSpPr>
            <a:spLocks noGrp="1"/>
          </p:cNvSpPr>
          <p:nvPr/>
        </p:nvSpPr>
        <p:spPr>
          <a:xfrm>
            <a:off x="533400" y="4381500"/>
            <a:ext cx="4000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8A25A"/>
                </a:solidFill>
              </a:defRPr>
            </a:pPr>
            <a:r>
              <a:rPr sz="1050" b="1">
                <a:solidFill>
                  <a:srgbClr val="C8A25A"/>
                </a:solidFill>
              </a:rPr>
              <a:t>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174C7C-9220-4A91-99B5-A1FE531A8431}"/>
              </a:ext>
            </a:extLst>
          </p:cNvPr>
          <p:cNvSpPr>
            <a:spLocks noGrp="1"/>
          </p:cNvSpPr>
          <p:nvPr/>
        </p:nvSpPr>
        <p:spPr>
          <a:xfrm>
            <a:off x="1028700" y="4476750"/>
            <a:ext cx="514350" cy="1905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A7E2A8-DE89-4AB6-A34A-EF1C6CAD93E8}"/>
              </a:ext>
            </a:extLst>
          </p:cNvPr>
          <p:cNvSpPr>
            <a:spLocks noGrp="1"/>
          </p:cNvSpPr>
          <p:nvPr/>
        </p:nvSpPr>
        <p:spPr>
          <a:xfrm>
            <a:off x="1752600" y="4343400"/>
            <a:ext cx="2857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INSIGHT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82BFC0-0FB1-4015-9FD0-194054F50B4F}"/>
              </a:ext>
            </a:extLst>
          </p:cNvPr>
          <p:cNvSpPr>
            <a:spLocks noGrp="1"/>
          </p:cNvSpPr>
          <p:nvPr/>
        </p:nvSpPr>
        <p:spPr>
          <a:xfrm>
            <a:off x="533400" y="4962525"/>
            <a:ext cx="4000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C8A25A"/>
                </a:solidFill>
              </a:defRPr>
            </a:pPr>
            <a:r>
              <a:rPr sz="1050" b="1">
                <a:solidFill>
                  <a:srgbClr val="C8A25A"/>
                </a:solidFill>
              </a:rPr>
              <a:t>04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88660B-C4A8-4949-99BF-CAF538DDA2BD}"/>
              </a:ext>
            </a:extLst>
          </p:cNvPr>
          <p:cNvSpPr>
            <a:spLocks noGrp="1"/>
          </p:cNvSpPr>
          <p:nvPr/>
        </p:nvSpPr>
        <p:spPr>
          <a:xfrm>
            <a:off x="1028700" y="5057775"/>
            <a:ext cx="514350" cy="1905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968E23-8713-4FB3-8731-4511D7CEB5BD}"/>
              </a:ext>
            </a:extLst>
          </p:cNvPr>
          <p:cNvSpPr>
            <a:spLocks noGrp="1"/>
          </p:cNvSpPr>
          <p:nvPr/>
        </p:nvSpPr>
        <p:spPr>
          <a:xfrm>
            <a:off x="1752600" y="4924425"/>
            <a:ext cx="2857500" cy="30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725" b="1">
                <a:solidFill>
                  <a:srgbClr val="072B49"/>
                </a:solidFill>
              </a:defRPr>
            </a:pPr>
            <a:r>
              <a:rPr sz="1725" b="1">
                <a:solidFill>
                  <a:srgbClr val="072B49"/>
                </a:solidFill>
              </a:rPr>
              <a:t>SYCOMP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8BDBD8-FB24-41BF-8400-DE02E2DD3F74}"/>
              </a:ext>
            </a:extLst>
          </p:cNvPr>
          <p:cNvSpPr>
            <a:spLocks noGrp="1"/>
          </p:cNvSpPr>
          <p:nvPr/>
        </p:nvSpPr>
        <p:spPr>
          <a:xfrm>
            <a:off x="533400" y="5676900"/>
            <a:ext cx="5619750" cy="3619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1B7780"/>
                </a:solidFill>
              </a:defRPr>
            </a:pPr>
            <a:r>
              <a:rPr sz="1275" b="1">
                <a:solidFill>
                  <a:srgbClr val="1B7780"/>
                </a:solidFill>
              </a:rPr>
              <a:t>Independent alignment keeps the client outcome ahead of any single provider.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E22E98-2136-44B9-BAAF-9C5029578F27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D6DEE4"/>
          </a:solidFill>
          <a:ln w="0"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D678A7-EB4B-4479-BC40-6C7ED89BC5F0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63717D"/>
                </a:solidFill>
              </a:defRPr>
            </a:pPr>
            <a:r>
              <a:rPr sz="675" b="1">
                <a:solidFill>
                  <a:srgbClr val="63717D"/>
                </a:solidFill>
              </a:rPr>
              <a:t>CLIENT-FIRST TECHNOLOGY ADVISORY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B420C4-30F0-4A41-865D-0C51B1F32A53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63717D"/>
                </a:solidFill>
              </a:defRPr>
            </a:pPr>
            <a:r>
              <a:rPr sz="750" b="1">
                <a:solidFill>
                  <a:srgbClr val="63717D"/>
                </a:solidFill>
              </a:rPr>
              <a:t>www.sa-g.com</a:t>
            </a:r>
          </a:p>
        </p:txBody>
      </p:sp>
      <p:pic>
        <p:nvPicPr>
          <p:cNvPr id="50" name="SA-G Corporate Logo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07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7223B1-F4F3-44D2-81F0-5E1AC8ACCCD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C30">
              <a:alpha val="26000"/>
            </a:srgbClr>
          </a:solidFill>
          <a:ln w="0">
            <a:noFill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EF8A32-129A-4013-807C-04611BF6DB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191250" cy="6858000"/>
          </a:xfrm>
          <a:prstGeom prst="rect">
            <a:avLst/>
          </a:prstGeom>
          <a:gradFill>
            <a:gsLst>
              <a:gs pos="0">
                <a:srgbClr val="031C30">
                  <a:alpha val="90000"/>
                </a:srgbClr>
              </a:gs>
              <a:gs pos="70000">
                <a:srgbClr val="031C30">
                  <a:alpha val="64000"/>
                </a:srgbClr>
              </a:gs>
              <a:gs pos="100000">
                <a:srgbClr val="031C30">
                  <a:alpha val="5000"/>
                </a:srgbClr>
              </a:gs>
            </a:gsLst>
            <a:lin ang="0"/>
          </a:gradFill>
          <a:ln w="0">
            <a:noFill/>
          </a:ln>
        </p:spPr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929BADD-A1E5-4F63-83A7-6C29F2D98BE9}"/>
              </a:ext>
            </a:extLst>
          </p:cNvPr>
          <p:cNvSpPr>
            <a:spLocks noGrp="1"/>
          </p:cNvSpPr>
          <p:nvPr/>
        </p:nvSpPr>
        <p:spPr>
          <a:xfrm>
            <a:off x="8077200" y="742950"/>
            <a:ext cx="3600450" cy="5334000"/>
          </a:xfrm>
          <a:prstGeom prst="roundRect">
            <a:avLst>
              <a:gd name="adj" fmla="val 4233"/>
            </a:avLst>
          </a:prstGeom>
          <a:solidFill>
            <a:srgbClr val="031C30">
              <a:alpha val="84000"/>
            </a:srgbClr>
          </a:solidFill>
          <a:ln w="9525">
            <a:solidFill>
              <a:srgbClr val="B9CAD5">
                <a:alpha val="26000"/>
              </a:srgbClr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B7A095-DA76-4438-8E9F-8212A18D50F3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D9E4EB"/>
                </a:solidFill>
              </a:defRPr>
            </a:pPr>
            <a:r>
              <a:rPr sz="825" b="1">
                <a:solidFill>
                  <a:srgbClr val="D9E4EB"/>
                </a:solidFill>
              </a:rPr>
              <a:t>08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71192A-4FCF-4987-A857-B93D4D429830}"/>
              </a:ext>
            </a:extLst>
          </p:cNvPr>
          <p:cNvSpPr>
            <a:spLocks noGrp="1"/>
          </p:cNvSpPr>
          <p:nvPr/>
        </p:nvSpPr>
        <p:spPr>
          <a:xfrm>
            <a:off x="514350" y="1152525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CONNECTIVITY AND CLOUD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FBB434-B9DC-4F24-8006-4BEB06F45073}"/>
              </a:ext>
            </a:extLst>
          </p:cNvPr>
          <p:cNvSpPr>
            <a:spLocks noGrp="1"/>
          </p:cNvSpPr>
          <p:nvPr/>
        </p:nvSpPr>
        <p:spPr>
          <a:xfrm>
            <a:off x="514350" y="1466850"/>
            <a:ext cx="552450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Connect every location,</a:t>
            </a:r>
          </a:p>
          <a:p>
            <a:pPr algn="l">
              <a:buNone/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workload and user.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7D7AD1-F886-432A-9017-26FEEACF3828}"/>
              </a:ext>
            </a:extLst>
          </p:cNvPr>
          <p:cNvSpPr>
            <a:spLocks noGrp="1"/>
          </p:cNvSpPr>
          <p:nvPr/>
        </p:nvSpPr>
        <p:spPr>
          <a:xfrm>
            <a:off x="533400" y="2762250"/>
            <a:ext cx="4857750" cy="7239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D9E4EB"/>
                </a:solidFill>
              </a:defRPr>
            </a:pPr>
            <a:r>
              <a:rPr sz="1350" b="0">
                <a:solidFill>
                  <a:srgbClr val="D9E4EB"/>
                </a:solidFill>
              </a:rPr>
              <a:t>Resilient connectivity. Clearer commercial choices. A cloud path aligned to the business.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EB947-9609-482B-8F31-65AE746FEB3D}"/>
              </a:ext>
            </a:extLst>
          </p:cNvPr>
          <p:cNvSpPr>
            <a:spLocks noGrp="1"/>
          </p:cNvSpPr>
          <p:nvPr/>
        </p:nvSpPr>
        <p:spPr>
          <a:xfrm>
            <a:off x="533400" y="3838575"/>
            <a:ext cx="876300" cy="38100"/>
          </a:xfrm>
          <a:prstGeom prst="rect">
            <a:avLst/>
          </a:prstGeom>
          <a:solidFill>
            <a:srgbClr val="C8A25A"/>
          </a:solidFill>
          <a:ln w="0">
            <a:noFill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7228C2-CF8D-444F-B8FE-93B7AAF5328B}"/>
              </a:ext>
            </a:extLst>
          </p:cNvPr>
          <p:cNvSpPr>
            <a:spLocks noGrp="1"/>
          </p:cNvSpPr>
          <p:nvPr/>
        </p:nvSpPr>
        <p:spPr>
          <a:xfrm>
            <a:off x="533400" y="4105275"/>
            <a:ext cx="41910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E3C985"/>
                </a:solidFill>
              </a:defRPr>
            </a:pPr>
            <a:r>
              <a:rPr sz="1350" b="1">
                <a:solidFill>
                  <a:srgbClr val="E3C985"/>
                </a:solidFill>
              </a:rPr>
              <a:t>ONE CONNECTED ENTERPRISE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1E2E4D-9E3F-420E-B895-14F2A1A340E1}"/>
              </a:ext>
            </a:extLst>
          </p:cNvPr>
          <p:cNvSpPr>
            <a:spLocks noGrp="1"/>
          </p:cNvSpPr>
          <p:nvPr/>
        </p:nvSpPr>
        <p:spPr>
          <a:xfrm>
            <a:off x="8420100" y="1066800"/>
            <a:ext cx="26670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75" b="1">
                <a:solidFill>
                  <a:srgbClr val="E3C985"/>
                </a:solidFill>
              </a:defRPr>
            </a:pPr>
            <a:r>
              <a:rPr sz="975" b="1">
                <a:solidFill>
                  <a:srgbClr val="E3C985"/>
                </a:solidFill>
              </a:rPr>
              <a:t>CARRIER RELATIONSHIPS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9A9DE7-14A3-4620-84FD-6B2747A67FE0}"/>
              </a:ext>
            </a:extLst>
          </p:cNvPr>
          <p:cNvSpPr>
            <a:spLocks noGrp="1"/>
          </p:cNvSpPr>
          <p:nvPr/>
        </p:nvSpPr>
        <p:spPr>
          <a:xfrm>
            <a:off x="8420100" y="1504950"/>
            <a:ext cx="2667000" cy="285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AT&amp;T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E56A31-2C6E-4CC0-A643-ECA8495F3941}"/>
              </a:ext>
            </a:extLst>
          </p:cNvPr>
          <p:cNvSpPr>
            <a:spLocks noGrp="1"/>
          </p:cNvSpPr>
          <p:nvPr/>
        </p:nvSpPr>
        <p:spPr>
          <a:xfrm>
            <a:off x="8420100" y="1857375"/>
            <a:ext cx="2724150" cy="9525"/>
          </a:xfrm>
          <a:prstGeom prst="rect">
            <a:avLst/>
          </a:prstGeom>
          <a:solidFill>
            <a:srgbClr val="B9CAD5">
              <a:alpha val="26000"/>
            </a:srgbClr>
          </a:solidFill>
          <a:ln w="0">
            <a:noFill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EDFAE4-8C7F-45A5-8572-A3EAFA4BEF43}"/>
              </a:ext>
            </a:extLst>
          </p:cNvPr>
          <p:cNvSpPr>
            <a:spLocks noGrp="1"/>
          </p:cNvSpPr>
          <p:nvPr/>
        </p:nvSpPr>
        <p:spPr>
          <a:xfrm>
            <a:off x="8420100" y="1981200"/>
            <a:ext cx="2667000" cy="285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VERIZON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322C5B-C15C-4F2B-98FE-0C5F84F0BCE6}"/>
              </a:ext>
            </a:extLst>
          </p:cNvPr>
          <p:cNvSpPr>
            <a:spLocks noGrp="1"/>
          </p:cNvSpPr>
          <p:nvPr/>
        </p:nvSpPr>
        <p:spPr>
          <a:xfrm>
            <a:off x="8420100" y="2333625"/>
            <a:ext cx="2724150" cy="9525"/>
          </a:xfrm>
          <a:prstGeom prst="rect">
            <a:avLst/>
          </a:prstGeom>
          <a:solidFill>
            <a:srgbClr val="B9CAD5">
              <a:alpha val="26000"/>
            </a:srgbClr>
          </a:solidFill>
          <a:ln w="0">
            <a:noFill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0E8A6F-6CE3-419A-8E68-9AC5C1383249}"/>
              </a:ext>
            </a:extLst>
          </p:cNvPr>
          <p:cNvSpPr>
            <a:spLocks noGrp="1"/>
          </p:cNvSpPr>
          <p:nvPr/>
        </p:nvSpPr>
        <p:spPr>
          <a:xfrm>
            <a:off x="8420100" y="2457450"/>
            <a:ext cx="2667000" cy="285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T‑MOBILE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FEEBFF-13B7-421E-9079-D6264DAAAC05}"/>
              </a:ext>
            </a:extLst>
          </p:cNvPr>
          <p:cNvSpPr>
            <a:spLocks noGrp="1"/>
          </p:cNvSpPr>
          <p:nvPr/>
        </p:nvSpPr>
        <p:spPr>
          <a:xfrm>
            <a:off x="8420100" y="2809875"/>
            <a:ext cx="2724150" cy="9525"/>
          </a:xfrm>
          <a:prstGeom prst="rect">
            <a:avLst/>
          </a:prstGeom>
          <a:solidFill>
            <a:srgbClr val="B9CAD5">
              <a:alpha val="26000"/>
            </a:srgbClr>
          </a:solidFill>
          <a:ln w="0">
            <a:noFill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40E43-F79D-4BB0-9A43-6FBC752F3E45}"/>
              </a:ext>
            </a:extLst>
          </p:cNvPr>
          <p:cNvSpPr>
            <a:spLocks noGrp="1"/>
          </p:cNvSpPr>
          <p:nvPr/>
        </p:nvSpPr>
        <p:spPr>
          <a:xfrm>
            <a:off x="8420100" y="2933700"/>
            <a:ext cx="2667000" cy="2857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SPECTRUM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0FF2C4-87E5-4A87-BCA7-18AB4F16A071}"/>
              </a:ext>
            </a:extLst>
          </p:cNvPr>
          <p:cNvSpPr>
            <a:spLocks noGrp="1"/>
          </p:cNvSpPr>
          <p:nvPr/>
        </p:nvSpPr>
        <p:spPr>
          <a:xfrm>
            <a:off x="8420100" y="3286125"/>
            <a:ext cx="2724150" cy="9525"/>
          </a:xfrm>
          <a:prstGeom prst="rect">
            <a:avLst/>
          </a:prstGeom>
          <a:solidFill>
            <a:srgbClr val="B9CAD5">
              <a:alpha val="26000"/>
            </a:srgbClr>
          </a:solidFill>
          <a:ln w="0">
            <a:noFill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C1464FE-C1AE-4FE7-8120-928232486745}"/>
              </a:ext>
            </a:extLst>
          </p:cNvPr>
          <p:cNvSpPr>
            <a:spLocks noGrp="1"/>
          </p:cNvSpPr>
          <p:nvPr/>
        </p:nvSpPr>
        <p:spPr>
          <a:xfrm>
            <a:off x="8420100" y="3667125"/>
            <a:ext cx="266700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75" b="1">
                <a:solidFill>
                  <a:srgbClr val="E3C985"/>
                </a:solidFill>
              </a:defRPr>
            </a:pPr>
            <a:r>
              <a:rPr sz="975" b="1">
                <a:solidFill>
                  <a:srgbClr val="E3C985"/>
                </a:solidFill>
              </a:rPr>
              <a:t>CLOUD PLATFORMS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53ACC9-2B28-4A31-A158-892F5BC43A4E}"/>
              </a:ext>
            </a:extLst>
          </p:cNvPr>
          <p:cNvSpPr>
            <a:spLocks noGrp="1"/>
          </p:cNvSpPr>
          <p:nvPr/>
        </p:nvSpPr>
        <p:spPr>
          <a:xfrm>
            <a:off x="8420100" y="4114800"/>
            <a:ext cx="8763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AWS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0C088C-95D2-4770-8A5F-95B8790A4C41}"/>
              </a:ext>
            </a:extLst>
          </p:cNvPr>
          <p:cNvSpPr>
            <a:spLocks noGrp="1"/>
          </p:cNvSpPr>
          <p:nvPr/>
        </p:nvSpPr>
        <p:spPr>
          <a:xfrm>
            <a:off x="9353550" y="4133850"/>
            <a:ext cx="1809750" cy="2381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0">
                <a:solidFill>
                  <a:srgbClr val="D9E4EB"/>
                </a:solidFill>
              </a:defRPr>
            </a:pPr>
            <a:r>
              <a:rPr sz="1050" b="0">
                <a:solidFill>
                  <a:srgbClr val="D9E4EB"/>
                </a:solidFill>
              </a:rPr>
              <a:t>Amazon Web Services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AAAC615-22B5-4D4C-A950-9192528C0C4F}"/>
              </a:ext>
            </a:extLst>
          </p:cNvPr>
          <p:cNvSpPr>
            <a:spLocks noGrp="1"/>
          </p:cNvSpPr>
          <p:nvPr/>
        </p:nvSpPr>
        <p:spPr>
          <a:xfrm>
            <a:off x="8420100" y="4686300"/>
            <a:ext cx="8763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E3C985"/>
                </a:solidFill>
              </a:defRPr>
            </a:pPr>
            <a:r>
              <a:rPr sz="1425" b="1">
                <a:solidFill>
                  <a:srgbClr val="E3C985"/>
                </a:solidFill>
              </a:rPr>
              <a:t>AZURE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4B5015-FA9A-4D7F-85B6-1C46A7DB3831}"/>
              </a:ext>
            </a:extLst>
          </p:cNvPr>
          <p:cNvSpPr>
            <a:spLocks noGrp="1"/>
          </p:cNvSpPr>
          <p:nvPr/>
        </p:nvSpPr>
        <p:spPr>
          <a:xfrm>
            <a:off x="9353550" y="4705350"/>
            <a:ext cx="1809750" cy="2381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0">
                <a:solidFill>
                  <a:srgbClr val="D9E4EB"/>
                </a:solidFill>
              </a:defRPr>
            </a:pPr>
            <a:r>
              <a:rPr sz="1050" b="0">
                <a:solidFill>
                  <a:srgbClr val="D9E4EB"/>
                </a:solidFill>
              </a:rPr>
              <a:t>Microsoft Cloud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0EEC46A-EDB7-41C9-853D-6A3BFAA38D3F}"/>
              </a:ext>
            </a:extLst>
          </p:cNvPr>
          <p:cNvSpPr>
            <a:spLocks noGrp="1"/>
          </p:cNvSpPr>
          <p:nvPr/>
        </p:nvSpPr>
        <p:spPr>
          <a:xfrm>
            <a:off x="8420100" y="5257800"/>
            <a:ext cx="876300" cy="2667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GCP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69F8A5-1D52-4A3A-AA6D-34B1BB8763B1}"/>
              </a:ext>
            </a:extLst>
          </p:cNvPr>
          <p:cNvSpPr>
            <a:spLocks noGrp="1"/>
          </p:cNvSpPr>
          <p:nvPr/>
        </p:nvSpPr>
        <p:spPr>
          <a:xfrm>
            <a:off x="9353550" y="5276850"/>
            <a:ext cx="1809750" cy="2381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0">
                <a:solidFill>
                  <a:srgbClr val="D9E4EB"/>
                </a:solidFill>
              </a:defRPr>
            </a:pPr>
            <a:r>
              <a:rPr sz="1050" b="0">
                <a:solidFill>
                  <a:srgbClr val="D9E4EB"/>
                </a:solidFill>
              </a:rPr>
              <a:t>Google Cloud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51172BF-30BF-4BDD-999E-396730B32CDC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B9CAD5">
              <a:alpha val="35000"/>
            </a:srgbClr>
          </a:solidFill>
          <a:ln w="0">
            <a:noFill/>
          </a:ln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7A6165D-E956-441A-A284-6EA03CDB8559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D9E4EB"/>
                </a:solidFill>
              </a:defRPr>
            </a:pPr>
            <a:r>
              <a:rPr sz="675" b="1">
                <a:solidFill>
                  <a:srgbClr val="D9E4EB"/>
                </a:solidFill>
              </a:rPr>
              <a:t>CLIENT-FIRST TECHNOLOGY ADVISORY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C7BDFF3-CC07-435D-A0A4-2D09BBE471D4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D9E4EB"/>
                </a:solidFill>
              </a:defRPr>
            </a:pPr>
            <a:r>
              <a:rPr sz="750" b="1">
                <a:solidFill>
                  <a:srgbClr val="D9E4EB"/>
                </a:solidFill>
              </a:rPr>
              <a:t>www.sa-g.com</a:t>
            </a:r>
          </a:p>
        </p:txBody>
      </p:sp>
      <p:pic>
        <p:nvPicPr>
          <p:cNvPr id="64" name="SA-G Corporate Logo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3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821F81-13A6-470D-9450-69BE7CE4A4E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2190750"/>
          </a:xfrm>
          <a:prstGeom prst="rect">
            <a:avLst/>
          </a:prstGeom>
          <a:gradFill>
            <a:gsLst>
              <a:gs pos="0">
                <a:srgbClr val="031C30">
                  <a:alpha val="92000"/>
                </a:srgbClr>
              </a:gs>
              <a:gs pos="72000">
                <a:srgbClr val="031C30">
                  <a:alpha val="64000"/>
                </a:srgbClr>
              </a:gs>
              <a:gs pos="100000">
                <a:srgbClr val="031C30">
                  <a:alpha val="18000"/>
                </a:srgbClr>
              </a:gs>
            </a:gsLst>
            <a:lin ang="5400000"/>
          </a:gradFill>
          <a:ln w="0">
            <a:noFill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DAB903-E8D0-4E25-A287-CCCB60AED56A}"/>
              </a:ext>
            </a:extLst>
          </p:cNvPr>
          <p:cNvSpPr>
            <a:spLocks noGrp="1"/>
          </p:cNvSpPr>
          <p:nvPr/>
        </p:nvSpPr>
        <p:spPr>
          <a:xfrm>
            <a:off x="0" y="4171950"/>
            <a:ext cx="12192000" cy="2686050"/>
          </a:xfrm>
          <a:prstGeom prst="rect">
            <a:avLst/>
          </a:prstGeom>
          <a:gradFill>
            <a:gsLst>
              <a:gs pos="0">
                <a:srgbClr val="031C30">
                  <a:alpha val="96000"/>
                </a:srgbClr>
              </a:gs>
              <a:gs pos="72000">
                <a:srgbClr val="031C30">
                  <a:alpha val="86000"/>
                </a:srgbClr>
              </a:gs>
              <a:gs pos="100000">
                <a:srgbClr val="031C30">
                  <a:alpha val="66000"/>
                </a:srgbClr>
              </a:gs>
            </a:gsLst>
            <a:lin ang="0"/>
          </a:gradFill>
          <a:ln w="0">
            <a:noFill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64F54-8986-473B-9EDE-CC1BBDB3D962}"/>
              </a:ext>
            </a:extLst>
          </p:cNvPr>
          <p:cNvSpPr>
            <a:spLocks noGrp="1"/>
          </p:cNvSpPr>
          <p:nvPr/>
        </p:nvSpPr>
        <p:spPr>
          <a:xfrm>
            <a:off x="11220450" y="295275"/>
            <a:ext cx="457200" cy="1905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825" b="1">
                <a:solidFill>
                  <a:srgbClr val="D9E4EB"/>
                </a:solidFill>
              </a:defRPr>
            </a:pPr>
            <a:r>
              <a:rPr sz="825" b="1">
                <a:solidFill>
                  <a:srgbClr val="D9E4EB"/>
                </a:solidFill>
              </a:rPr>
              <a:t>09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5CCE12-3614-49FF-9AC4-E4BF27693CF5}"/>
              </a:ext>
            </a:extLst>
          </p:cNvPr>
          <p:cNvSpPr>
            <a:spLocks noGrp="1"/>
          </p:cNvSpPr>
          <p:nvPr/>
        </p:nvSpPr>
        <p:spPr>
          <a:xfrm>
            <a:off x="514350" y="1066800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900" b="1">
                <a:solidFill>
                  <a:srgbClr val="E3C985"/>
                </a:solidFill>
              </a:defRPr>
            </a:pPr>
            <a:r>
              <a:rPr sz="900" b="1">
                <a:solidFill>
                  <a:srgbClr val="E3C985"/>
                </a:solidFill>
              </a:rPr>
              <a:t>NETWORK AND SECURITY ECOSYSTEM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893302-F58D-4B06-A9C5-12DFF20F7DEA}"/>
              </a:ext>
            </a:extLst>
          </p:cNvPr>
          <p:cNvSpPr>
            <a:spLocks noGrp="1"/>
          </p:cNvSpPr>
          <p:nvPr/>
        </p:nvSpPr>
        <p:spPr>
          <a:xfrm>
            <a:off x="514350" y="1381125"/>
            <a:ext cx="10096500" cy="8763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Design the experience—and protect it end to end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E53B14-341D-45F9-A88E-31937CCC2CF3}"/>
              </a:ext>
            </a:extLst>
          </p:cNvPr>
          <p:cNvSpPr>
            <a:spLocks noGrp="1"/>
          </p:cNvSpPr>
          <p:nvPr/>
        </p:nvSpPr>
        <p:spPr>
          <a:xfrm>
            <a:off x="533400" y="2009775"/>
            <a:ext cx="78105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350" b="0">
                <a:solidFill>
                  <a:srgbClr val="D9E4EB"/>
                </a:solidFill>
              </a:defRPr>
            </a:pPr>
            <a:r>
              <a:rPr sz="1350" b="0">
                <a:solidFill>
                  <a:srgbClr val="D9E4EB"/>
                </a:solidFill>
              </a:rPr>
              <a:t>Seamless access for users. Stronger protection for identity, data and operations.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F653F8-6DCB-4F6B-9984-A2609491BF7B}"/>
              </a:ext>
            </a:extLst>
          </p:cNvPr>
          <p:cNvSpPr>
            <a:spLocks noGrp="1"/>
          </p:cNvSpPr>
          <p:nvPr/>
        </p:nvSpPr>
        <p:spPr>
          <a:xfrm>
            <a:off x="533400" y="4514850"/>
            <a:ext cx="40957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E3C985"/>
                </a:solidFill>
              </a:defRPr>
            </a:pPr>
            <a:r>
              <a:rPr sz="1050" b="1">
                <a:solidFill>
                  <a:srgbClr val="E3C985"/>
                </a:solidFill>
              </a:rPr>
              <a:t>WIRELESS &amp; NETWORK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D0470C-DB65-44F5-9DED-1BE5C0435341}"/>
              </a:ext>
            </a:extLst>
          </p:cNvPr>
          <p:cNvSpPr>
            <a:spLocks noGrp="1"/>
          </p:cNvSpPr>
          <p:nvPr/>
        </p:nvSpPr>
        <p:spPr>
          <a:xfrm>
            <a:off x="533400" y="4953000"/>
            <a:ext cx="1524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RUCKUS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FBE3B5-5504-4DB9-B204-8F9966D67CD5}"/>
              </a:ext>
            </a:extLst>
          </p:cNvPr>
          <p:cNvSpPr>
            <a:spLocks noGrp="1"/>
          </p:cNvSpPr>
          <p:nvPr/>
        </p:nvSpPr>
        <p:spPr>
          <a:xfrm>
            <a:off x="1857375" y="4991100"/>
            <a:ext cx="9525" cy="247650"/>
          </a:xfrm>
          <a:prstGeom prst="rect">
            <a:avLst/>
          </a:prstGeom>
          <a:solidFill>
            <a:srgbClr val="B9CAD5">
              <a:alpha val="38000"/>
            </a:srgbClr>
          </a:solidFill>
          <a:ln w="0">
            <a:noFill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E13298-6DE0-4FA9-A1A4-FB679676E43E}"/>
              </a:ext>
            </a:extLst>
          </p:cNvPr>
          <p:cNvSpPr>
            <a:spLocks noGrp="1"/>
          </p:cNvSpPr>
          <p:nvPr/>
        </p:nvSpPr>
        <p:spPr>
          <a:xfrm>
            <a:off x="2228850" y="4953000"/>
            <a:ext cx="1524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ARUBA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388FF8-B77F-4149-AAD6-7C0692AD2816}"/>
              </a:ext>
            </a:extLst>
          </p:cNvPr>
          <p:cNvSpPr>
            <a:spLocks noGrp="1"/>
          </p:cNvSpPr>
          <p:nvPr/>
        </p:nvSpPr>
        <p:spPr>
          <a:xfrm>
            <a:off x="3552825" y="4991100"/>
            <a:ext cx="9525" cy="247650"/>
          </a:xfrm>
          <a:prstGeom prst="rect">
            <a:avLst/>
          </a:prstGeom>
          <a:solidFill>
            <a:srgbClr val="B9CAD5">
              <a:alpha val="38000"/>
            </a:srgbClr>
          </a:solidFill>
          <a:ln w="0"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A62795-3482-45EE-AA0D-2FE1E8BA12A5}"/>
              </a:ext>
            </a:extLst>
          </p:cNvPr>
          <p:cNvSpPr>
            <a:spLocks noGrp="1"/>
          </p:cNvSpPr>
          <p:nvPr/>
        </p:nvSpPr>
        <p:spPr>
          <a:xfrm>
            <a:off x="3924300" y="4953000"/>
            <a:ext cx="15240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CISCO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FF767BC-0642-4068-8AA0-4D8156614306}"/>
              </a:ext>
            </a:extLst>
          </p:cNvPr>
          <p:cNvSpPr>
            <a:spLocks noGrp="1"/>
          </p:cNvSpPr>
          <p:nvPr/>
        </p:nvSpPr>
        <p:spPr>
          <a:xfrm>
            <a:off x="533400" y="5467350"/>
            <a:ext cx="4953000" cy="2476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Coverage  •  capacity  •  user experience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F1C83E-ED8B-4A51-BCDF-10904B952588}"/>
              </a:ext>
            </a:extLst>
          </p:cNvPr>
          <p:cNvSpPr>
            <a:spLocks noGrp="1"/>
          </p:cNvSpPr>
          <p:nvPr/>
        </p:nvSpPr>
        <p:spPr>
          <a:xfrm>
            <a:off x="6076950" y="4514850"/>
            <a:ext cx="9525" cy="1238250"/>
          </a:xfrm>
          <a:prstGeom prst="rect">
            <a:avLst/>
          </a:prstGeom>
          <a:solidFill>
            <a:srgbClr val="B9CAD5">
              <a:alpha val="38000"/>
            </a:srgbClr>
          </a:solidFill>
          <a:ln w="0">
            <a:noFill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1366D3-DEFC-4E2C-93E7-5A1A1510B239}"/>
              </a:ext>
            </a:extLst>
          </p:cNvPr>
          <p:cNvSpPr>
            <a:spLocks noGrp="1"/>
          </p:cNvSpPr>
          <p:nvPr/>
        </p:nvSpPr>
        <p:spPr>
          <a:xfrm>
            <a:off x="6553200" y="4514850"/>
            <a:ext cx="4095750" cy="2286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050" b="1">
                <a:solidFill>
                  <a:srgbClr val="E3C985"/>
                </a:solidFill>
              </a:defRPr>
            </a:pPr>
            <a:r>
              <a:rPr sz="1050" b="1">
                <a:solidFill>
                  <a:srgbClr val="E3C985"/>
                </a:solidFill>
              </a:rPr>
              <a:t>SECURITY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18D490-01F9-42A2-94C4-CC5F804D41C2}"/>
              </a:ext>
            </a:extLst>
          </p:cNvPr>
          <p:cNvSpPr>
            <a:spLocks noGrp="1"/>
          </p:cNvSpPr>
          <p:nvPr/>
        </p:nvSpPr>
        <p:spPr>
          <a:xfrm>
            <a:off x="6553200" y="4953000"/>
            <a:ext cx="17145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THALES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89C5721-F03C-4354-89FF-81B93875159A}"/>
              </a:ext>
            </a:extLst>
          </p:cNvPr>
          <p:cNvSpPr>
            <a:spLocks noGrp="1"/>
          </p:cNvSpPr>
          <p:nvPr/>
        </p:nvSpPr>
        <p:spPr>
          <a:xfrm>
            <a:off x="8591550" y="4953000"/>
            <a:ext cx="2476500" cy="3238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TREND MICRO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EC64586-6812-4F50-BFE6-CAF3BD3A3081}"/>
              </a:ext>
            </a:extLst>
          </p:cNvPr>
          <p:cNvSpPr>
            <a:spLocks noGrp="1"/>
          </p:cNvSpPr>
          <p:nvPr/>
        </p:nvSpPr>
        <p:spPr>
          <a:xfrm>
            <a:off x="6553200" y="5467350"/>
            <a:ext cx="4476750" cy="24765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1200" b="0">
                <a:solidFill>
                  <a:srgbClr val="D9E4EB"/>
                </a:solidFill>
              </a:defRPr>
            </a:pPr>
            <a:r>
              <a:rPr sz="1200" b="0">
                <a:solidFill>
                  <a:srgbClr val="D9E4EB"/>
                </a:solidFill>
              </a:rPr>
              <a:t>Identity  •  data protection  •  threat defense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236F579-67EC-4510-93CD-827781FD817B}"/>
              </a:ext>
            </a:extLst>
          </p:cNvPr>
          <p:cNvSpPr>
            <a:spLocks noGrp="1"/>
          </p:cNvSpPr>
          <p:nvPr/>
        </p:nvSpPr>
        <p:spPr>
          <a:xfrm>
            <a:off x="514350" y="6496050"/>
            <a:ext cx="11163300" cy="9525"/>
          </a:xfrm>
          <a:prstGeom prst="rect">
            <a:avLst/>
          </a:prstGeom>
          <a:solidFill>
            <a:srgbClr val="B9CAD5">
              <a:alpha val="35000"/>
            </a:srgbClr>
          </a:solidFill>
          <a:ln w="0"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E18731D-EB7A-4E1C-93F2-8CE7E330D06C}"/>
              </a:ext>
            </a:extLst>
          </p:cNvPr>
          <p:cNvSpPr>
            <a:spLocks noGrp="1"/>
          </p:cNvSpPr>
          <p:nvPr/>
        </p:nvSpPr>
        <p:spPr>
          <a:xfrm>
            <a:off x="514350" y="6562725"/>
            <a:ext cx="3429000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l">
              <a:buNone/>
              <a:defRPr sz="675" b="1">
                <a:solidFill>
                  <a:srgbClr val="D9E4EB"/>
                </a:solidFill>
              </a:defRPr>
            </a:pPr>
            <a:r>
              <a:rPr sz="675" b="1">
                <a:solidFill>
                  <a:srgbClr val="D9E4EB"/>
                </a:solidFill>
              </a:rPr>
              <a:t>CLIENT-FIRST TECHNOLOGY ADVISORY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84CE30-FCA7-4590-BF96-E3D04482D1AB}"/>
              </a:ext>
            </a:extLst>
          </p:cNvPr>
          <p:cNvSpPr>
            <a:spLocks noGrp="1"/>
          </p:cNvSpPr>
          <p:nvPr/>
        </p:nvSpPr>
        <p:spPr>
          <a:xfrm>
            <a:off x="9858375" y="6562725"/>
            <a:ext cx="1819275" cy="161925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pPr algn="r">
              <a:buNone/>
              <a:defRPr sz="750" b="1">
                <a:solidFill>
                  <a:srgbClr val="D9E4EB"/>
                </a:solidFill>
              </a:defRPr>
            </a:pPr>
            <a:r>
              <a:rPr sz="750" b="1">
                <a:solidFill>
                  <a:srgbClr val="D9E4EB"/>
                </a:solidFill>
              </a:rPr>
              <a:t>www.sa-g.com</a:t>
            </a:r>
          </a:p>
        </p:txBody>
      </p:sp>
      <p:pic>
        <p:nvPicPr>
          <p:cNvPr id="50" name="SA-G Corporate Logo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4350" y="150594"/>
            <a:ext cx="838200" cy="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1034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DocSecurity>0</DocSecurity>
  <PresentationFormat>Widescreen</PresentationFormat>
  <Slides>10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Walnut Exporter</cp:lastModifiedBy>
  <cp:revision>2</cp:revision>
  <dcterms:created xsi:type="dcterms:W3CDTF">2026-07-30T03:17:22Z</dcterms:created>
  <dcterms:modified xsi:type="dcterms:W3CDTF">2026-07-30T03:27:20Z</dcterms:modified>
</cp:coreProperties>
</file>